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4" r:id="rId3"/>
    <p:sldId id="260" r:id="rId4"/>
    <p:sldId id="295" r:id="rId5"/>
    <p:sldId id="311" r:id="rId6"/>
    <p:sldId id="261" r:id="rId7"/>
    <p:sldId id="314" r:id="rId8"/>
    <p:sldId id="312" r:id="rId9"/>
    <p:sldId id="317" r:id="rId10"/>
    <p:sldId id="316" r:id="rId11"/>
    <p:sldId id="290" r:id="rId12"/>
    <p:sldId id="291" r:id="rId13"/>
    <p:sldId id="292" r:id="rId14"/>
    <p:sldId id="265" r:id="rId15"/>
    <p:sldId id="31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E7C12-6212-47B8-83C2-DC2BBB6DE623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89F99-D641-4196-ACAB-D91DA31AEB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296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9D219B9-B5B9-40AD-8904-A6244A519819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476672"/>
            <a:ext cx="6440503" cy="496855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effectLst/>
              </a:rPr>
              <a:t>Событийный подход </a:t>
            </a: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r>
              <a:rPr lang="ru-RU" sz="3600" dirty="0" smtClean="0">
                <a:effectLst/>
              </a:rPr>
              <a:t>в образовании.</a:t>
            </a:r>
            <a:br>
              <a:rPr lang="ru-RU" sz="3600" dirty="0" smtClean="0">
                <a:effectLst/>
              </a:rPr>
            </a:b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r>
              <a:rPr lang="ru-RU" sz="3600" dirty="0" smtClean="0">
                <a:effectLst/>
              </a:rPr>
              <a:t/>
            </a:r>
            <a:br>
              <a:rPr lang="ru-RU" sz="3600" dirty="0" smtClean="0">
                <a:effectLst/>
              </a:rPr>
            </a:br>
            <a:r>
              <a:rPr lang="ru-RU" sz="3600" dirty="0" smtClean="0">
                <a:effectLst/>
              </a:rPr>
              <a:t>          </a:t>
            </a:r>
            <a:r>
              <a:rPr lang="ru-RU" sz="1800" dirty="0" smtClean="0">
                <a:effectLst/>
              </a:rPr>
              <a:t>Педагог- психолог </a:t>
            </a:r>
            <a:r>
              <a:rPr lang="ru-RU" sz="1800" dirty="0" err="1" smtClean="0">
                <a:effectLst/>
              </a:rPr>
              <a:t>Рупасова</a:t>
            </a:r>
            <a:r>
              <a:rPr lang="ru-RU" sz="1800" dirty="0" smtClean="0">
                <a:effectLst/>
              </a:rPr>
              <a:t> Т.В. ,</a:t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>       МАОУ « Гимназия №56»</a:t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endParaRPr lang="ru-RU" sz="1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1717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064896" cy="864096"/>
          </a:xfrm>
        </p:spPr>
        <p:txBody>
          <a:bodyPr/>
          <a:lstStyle/>
          <a:p>
            <a:pPr algn="l"/>
            <a:r>
              <a:rPr lang="ru-RU" sz="2800" dirty="0">
                <a:effectLst/>
              </a:rPr>
              <a:t>Признаки образовательного </a:t>
            </a:r>
            <a:r>
              <a:rPr lang="ru-RU" sz="2800" dirty="0" smtClean="0">
                <a:effectLst/>
              </a:rPr>
              <a:t>события ( ОС) </a:t>
            </a:r>
            <a:r>
              <a:rPr lang="ru-RU" sz="2800" u="sng" dirty="0" smtClean="0">
                <a:effectLst/>
              </a:rPr>
              <a:t/>
            </a:r>
            <a:br>
              <a:rPr lang="ru-RU" sz="2800" u="sng" dirty="0" smtClean="0">
                <a:effectLst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836712"/>
            <a:ext cx="8352928" cy="576064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1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Деятельностные</a:t>
            </a:r>
            <a:r>
              <a:rPr lang="ru-RU" sz="3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компоненты</a:t>
            </a:r>
            <a:r>
              <a:rPr lang="ru-RU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Выход за рамки привычного уклада образовательной жизни – в классе, школе, </a:t>
            </a:r>
            <a:r>
              <a:rPr lang="ru-RU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сообществе;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уместность импровизации,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порождения новых смыслов для участников ОС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игра, диалог, экспертиза, групповая работа, погружение, образовательное путешествие, эвристическое обучение и т. д.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60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внешне </a:t>
            </a:r>
            <a:r>
              <a:rPr lang="ru-RU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заявленные </a:t>
            </a:r>
            <a:r>
              <a:rPr lang="ru-RU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нравственные нормы и ценности </a:t>
            </a:r>
            <a:r>
              <a:rPr lang="ru-RU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переходят </a:t>
            </a:r>
            <a:r>
              <a:rPr lang="ru-RU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во внутренний план смыслов и ценностей </a:t>
            </a:r>
            <a:r>
              <a:rPr lang="ru-RU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ребенка как его сознательный выбор, как его добровольное самоопределение</a:t>
            </a:r>
            <a:r>
              <a:rPr lang="ru-RU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открытой разработки критериев оценки успешности,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оценки там, где возможно, в развернутой словесной форме; 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26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6512511" cy="1143000"/>
          </a:xfrm>
        </p:spPr>
        <p:txBody>
          <a:bodyPr/>
          <a:lstStyle/>
          <a:p>
            <a:pPr algn="ctr"/>
            <a:r>
              <a:rPr lang="ru-RU" sz="1800" dirty="0"/>
              <a:t>Специализация образовательного события как дидактической формы для разных ступеней общего образования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9171322"/>
              </p:ext>
            </p:extLst>
          </p:nvPr>
        </p:nvGraphicFramePr>
        <p:xfrm>
          <a:off x="611560" y="1052737"/>
          <a:ext cx="8064897" cy="4651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9"/>
                <a:gridCol w="2688299"/>
                <a:gridCol w="2688299"/>
              </a:tblGrid>
              <a:tr h="936103"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Возрастная ступень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Наиболее </a:t>
                      </a:r>
                      <a:r>
                        <a:rPr lang="ru-RU" sz="1400" dirty="0" err="1" smtClean="0"/>
                        <a:t>привлекатель</a:t>
                      </a:r>
                      <a:r>
                        <a:rPr lang="ru-RU" sz="1400" dirty="0" smtClean="0"/>
                        <a:t>- </a:t>
                      </a:r>
                      <a:r>
                        <a:rPr lang="ru-RU" sz="1400" dirty="0" err="1" smtClean="0"/>
                        <a:t>ные</a:t>
                      </a:r>
                      <a:r>
                        <a:rPr lang="ru-RU" sz="1400" dirty="0" smtClean="0"/>
                        <a:t>  составляющие </a:t>
                      </a:r>
                      <a:r>
                        <a:rPr lang="ru-RU" sz="1400" dirty="0" err="1" smtClean="0"/>
                        <a:t>образо</a:t>
                      </a:r>
                      <a:r>
                        <a:rPr lang="ru-RU" sz="1400" dirty="0" smtClean="0"/>
                        <a:t>- </a:t>
                      </a:r>
                      <a:r>
                        <a:rPr lang="ru-RU" sz="1400" dirty="0" err="1" smtClean="0"/>
                        <a:t>вательных</a:t>
                      </a:r>
                      <a:r>
                        <a:rPr lang="ru-RU" sz="1400" dirty="0" smtClean="0"/>
                        <a:t> событий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Возможные формы образовательных событий</a:t>
                      </a:r>
                      <a:endParaRPr lang="ru-RU" dirty="0"/>
                    </a:p>
                  </a:txBody>
                  <a:tcPr/>
                </a:tc>
              </a:tr>
              <a:tr h="1253206">
                <a:tc>
                  <a:txBody>
                    <a:bodyPr/>
                    <a:lstStyle/>
                    <a:p>
                      <a:r>
                        <a:rPr lang="ru-RU" dirty="0" smtClean="0"/>
                        <a:t>Младшие школьники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Сюжет Игра Познавательная деятельность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Событие-праздник ,Событие-конкурс</a:t>
                      </a:r>
                      <a:endParaRPr lang="ru-RU" dirty="0"/>
                    </a:p>
                  </a:txBody>
                  <a:tcPr/>
                </a:tc>
              </a:tr>
              <a:tr h="1253206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Средняя школа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Коммуникация Состязание , Ближняя перспектива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Событие-состязание Событие-инициация Событие-«защита»</a:t>
                      </a:r>
                      <a:endParaRPr lang="ru-RU" dirty="0"/>
                    </a:p>
                  </a:txBody>
                  <a:tcPr/>
                </a:tc>
              </a:tr>
              <a:tr h="1208935"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Старшая школа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Социальные смыслы со- бытия.  Дальняя перспектива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События, выходящие за рамки образовательного учреждения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478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Апробированные событийные форматы </a:t>
            </a:r>
            <a:br>
              <a:rPr lang="ru-RU" sz="2800" dirty="0" smtClean="0"/>
            </a:br>
            <a:r>
              <a:rPr lang="ru-RU" sz="2800" dirty="0" smtClean="0"/>
              <a:t>в образовании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2204864"/>
            <a:ext cx="6428184" cy="347472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деловые игры и погружения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err="1"/>
              <a:t>деятельностные</a:t>
            </a:r>
            <a:r>
              <a:rPr lang="ru-RU" dirty="0"/>
              <a:t> и </a:t>
            </a:r>
            <a:r>
              <a:rPr lang="ru-RU" dirty="0" err="1" smtClean="0"/>
              <a:t>компетентностные</a:t>
            </a:r>
            <a:r>
              <a:rPr lang="ru-RU" dirty="0" smtClean="0"/>
              <a:t> </a:t>
            </a:r>
            <a:r>
              <a:rPr lang="ru-RU" dirty="0"/>
              <a:t>олимпиады, </a:t>
            </a:r>
            <a:endParaRPr lang="ru-RU" dirty="0" smtClean="0"/>
          </a:p>
          <a:p>
            <a:r>
              <a:rPr lang="ru-RU" dirty="0" smtClean="0"/>
              <a:t>образовательный </a:t>
            </a:r>
            <a:r>
              <a:rPr lang="ru-RU" dirty="0"/>
              <a:t>туризм </a:t>
            </a:r>
            <a:r>
              <a:rPr lang="ru-RU" sz="1200" dirty="0" smtClean="0"/>
              <a:t>( школа туризма)</a:t>
            </a:r>
          </a:p>
          <a:p>
            <a:r>
              <a:rPr lang="ru-RU" dirty="0" smtClean="0"/>
              <a:t>«</a:t>
            </a:r>
            <a:r>
              <a:rPr lang="ru-RU" dirty="0"/>
              <a:t>школы </a:t>
            </a:r>
            <a:r>
              <a:rPr lang="ru-RU" dirty="0" smtClean="0"/>
              <a:t>развития</a:t>
            </a:r>
            <a:r>
              <a:rPr lang="ru-RU" dirty="0"/>
              <a:t>», </a:t>
            </a:r>
            <a:endParaRPr lang="ru-RU" dirty="0" smtClean="0"/>
          </a:p>
          <a:p>
            <a:r>
              <a:rPr lang="ru-RU" dirty="0" smtClean="0"/>
              <a:t>тренинги </a:t>
            </a:r>
          </a:p>
          <a:p>
            <a:r>
              <a:rPr lang="ru-RU" dirty="0" smtClean="0"/>
              <a:t> </a:t>
            </a:r>
            <a:r>
              <a:rPr lang="ru-RU" dirty="0"/>
              <a:t>открытые образовательные проекты</a:t>
            </a:r>
          </a:p>
        </p:txBody>
      </p:sp>
    </p:spTree>
    <p:extLst>
      <p:ext uri="{BB962C8B-B14F-4D97-AF65-F5344CB8AC3E}">
        <p14:creationId xmlns:p14="http://schemas.microsoft.com/office/powerpoint/2010/main" val="1800758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512511" cy="1143000"/>
          </a:xfrm>
        </p:spPr>
        <p:txBody>
          <a:bodyPr/>
          <a:lstStyle/>
          <a:p>
            <a:pPr algn="ctr"/>
            <a:r>
              <a:rPr lang="ru-RU" sz="2800" dirty="0" smtClean="0"/>
              <a:t>Виды событийных пространств в гимназии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484784"/>
            <a:ext cx="7560840" cy="5040560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 err="1" smtClean="0"/>
              <a:t>Межпредметные</a:t>
            </a:r>
            <a:r>
              <a:rPr lang="ru-RU" dirty="0" smtClean="0"/>
              <a:t> ( синергетические подходы)-</a:t>
            </a:r>
            <a:r>
              <a:rPr lang="ru-RU" sz="1800" dirty="0" smtClean="0"/>
              <a:t>выездной летний лагерь «Юный исследователь», «Школа интеллекта», «Школа туризма», сетевые образовательные проекты, НПК, коммуникативные бои, </a:t>
            </a:r>
            <a:r>
              <a:rPr lang="ru-RU" sz="1800" dirty="0" err="1" smtClean="0"/>
              <a:t>образоват</a:t>
            </a:r>
            <a:r>
              <a:rPr lang="ru-RU" sz="1800" dirty="0" smtClean="0"/>
              <a:t>. туризм «</a:t>
            </a:r>
            <a:r>
              <a:rPr lang="ru-RU" sz="1800" dirty="0" err="1" smtClean="0"/>
              <a:t>Среда»С-Птб</a:t>
            </a:r>
            <a:r>
              <a:rPr lang="ru-RU" sz="1800" dirty="0" smtClean="0"/>
              <a:t>., игра « </a:t>
            </a:r>
            <a:r>
              <a:rPr lang="ru-RU" sz="1800" dirty="0" err="1" smtClean="0"/>
              <a:t>Что?Где?Когда</a:t>
            </a:r>
            <a:r>
              <a:rPr lang="ru-RU" sz="1800" dirty="0" smtClean="0"/>
              <a:t>»(детско-род. команды 8-11кл.), </a:t>
            </a:r>
            <a:r>
              <a:rPr lang="ru-RU" sz="1800" dirty="0" err="1" smtClean="0"/>
              <a:t>квест</a:t>
            </a:r>
            <a:r>
              <a:rPr lang="ru-RU" sz="1800" dirty="0" smtClean="0"/>
              <a:t>-игра « Зоопарк Ижевска»</a:t>
            </a:r>
          </a:p>
          <a:p>
            <a:r>
              <a:rPr lang="ru-RU" sz="2600" b="1" dirty="0" smtClean="0"/>
              <a:t>Внутри  отдельно взятой возрастной параллели </a:t>
            </a:r>
            <a:r>
              <a:rPr lang="ru-RU" sz="2000" dirty="0" smtClean="0"/>
              <a:t>(</a:t>
            </a:r>
            <a:r>
              <a:rPr lang="ru-RU" sz="1800" dirty="0" smtClean="0"/>
              <a:t>«</a:t>
            </a:r>
            <a:r>
              <a:rPr lang="ru-RU" sz="1800" dirty="0" smtClean="0"/>
              <a:t>Школа синергетики</a:t>
            </a:r>
            <a:r>
              <a:rPr lang="ru-RU" sz="1800" dirty="0" smtClean="0"/>
              <a:t>», фестиваль общения в 5, 10 </a:t>
            </a:r>
            <a:r>
              <a:rPr lang="ru-RU" sz="1800" dirty="0" err="1" smtClean="0"/>
              <a:t>кл</a:t>
            </a:r>
            <a:r>
              <a:rPr lang="ru-RU" sz="1800" dirty="0" smtClean="0"/>
              <a:t>.» Давайте познакомимся», проект </a:t>
            </a:r>
            <a:r>
              <a:rPr lang="ru-RU" sz="1800" dirty="0" smtClean="0"/>
              <a:t>«Создай свой скворечник», деловая игра- выезд в лагерь)</a:t>
            </a:r>
          </a:p>
          <a:p>
            <a:r>
              <a:rPr lang="ru-RU" sz="2600" b="1" dirty="0" smtClean="0"/>
              <a:t>По времени проведения</a:t>
            </a:r>
            <a:r>
              <a:rPr lang="ru-RU" sz="2600" dirty="0" smtClean="0"/>
              <a:t> </a:t>
            </a:r>
            <a:r>
              <a:rPr lang="ru-RU" sz="2000" dirty="0" smtClean="0"/>
              <a:t>( начало, конец года по выявлению степени </a:t>
            </a:r>
            <a:r>
              <a:rPr lang="ru-RU" sz="2000" dirty="0" err="1" smtClean="0"/>
              <a:t>сформированности</a:t>
            </a:r>
            <a:r>
              <a:rPr lang="ru-RU" sz="2000" dirty="0" smtClean="0"/>
              <a:t> компетентностей- комплексные работы )</a:t>
            </a:r>
          </a:p>
          <a:p>
            <a:r>
              <a:rPr lang="ru-RU" sz="2600" b="1" dirty="0" smtClean="0"/>
              <a:t>По составу участников </a:t>
            </a:r>
            <a:r>
              <a:rPr lang="ru-RU" sz="2000" dirty="0" smtClean="0"/>
              <a:t>событийного пространства .</a:t>
            </a:r>
            <a:r>
              <a:rPr lang="ru-RU" sz="1800" dirty="0" smtClean="0"/>
              <a:t> (разновозрастные- </a:t>
            </a:r>
            <a:r>
              <a:rPr lang="ru-RU" sz="1800" dirty="0" err="1"/>
              <a:t>младшие+старшие</a:t>
            </a:r>
            <a:r>
              <a:rPr lang="ru-RU" sz="1800" dirty="0"/>
              <a:t> школьники, детско-родительские, </a:t>
            </a:r>
            <a:r>
              <a:rPr lang="ru-RU" sz="1800" dirty="0" smtClean="0"/>
              <a:t> детско-преподавательские, для </a:t>
            </a:r>
            <a:r>
              <a:rPr lang="ru-RU" sz="1800" dirty="0"/>
              <a:t>одного (конкретного) </a:t>
            </a:r>
            <a:r>
              <a:rPr lang="ru-RU" sz="1800" dirty="0" smtClean="0"/>
              <a:t>учащегос</a:t>
            </a:r>
            <a:r>
              <a:rPr lang="ru-RU" sz="2000" dirty="0" smtClean="0"/>
              <a:t>я).</a:t>
            </a:r>
          </a:p>
          <a:p>
            <a:pPr marL="4572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391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73416" cy="5145752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sz="3000" dirty="0" smtClean="0"/>
              <a:t>Этапы </a:t>
            </a:r>
            <a:r>
              <a:rPr lang="ru-RU" sz="3000" dirty="0"/>
              <a:t>организации событийного пространства:</a:t>
            </a:r>
          </a:p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этап – подготовительны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(участники выбирают направление совместной деятельности, разрабатывают сценарий, распределяют роли, находят ресурсы).</a:t>
            </a:r>
          </a:p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этап – </a:t>
            </a: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осуществление спланированного события).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этап – итоговый-рефлексивный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делятся впечатлениями, эмоциональными переживаниями, анализируют;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обратная связь ( анкеты, соцопрос, отзывы,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рисунков,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сочинений), о</a:t>
            </a:r>
            <a:r>
              <a:rPr lang="ru-RU" sz="2400" dirty="0" smtClean="0"/>
              <a:t>рганизация в последствии </a:t>
            </a:r>
            <a:r>
              <a:rPr lang="ru-RU" sz="2400" dirty="0"/>
              <a:t>новых </a:t>
            </a:r>
            <a:r>
              <a:rPr lang="ru-RU" sz="2400" dirty="0" smtClean="0"/>
              <a:t>проектов</a:t>
            </a:r>
            <a:r>
              <a:rPr lang="ru-RU" sz="2400" dirty="0"/>
              <a:t> </a:t>
            </a:r>
            <a:r>
              <a:rPr lang="ru-RU" sz="2400" dirty="0" smtClean="0"/>
              <a:t>как эффект последействия события.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476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6512511" cy="1143000"/>
          </a:xfrm>
        </p:spPr>
        <p:txBody>
          <a:bodyPr/>
          <a:lstStyle/>
          <a:p>
            <a:pPr algn="ctr"/>
            <a:r>
              <a:rPr lang="ru-RU" sz="2000" dirty="0" smtClean="0"/>
              <a:t>Экспериментальная задача экспертов</a:t>
            </a:r>
            <a:br>
              <a:rPr lang="ru-RU" sz="2000" dirty="0" smtClean="0"/>
            </a:br>
            <a:r>
              <a:rPr lang="ru-RU" sz="2000" dirty="0" smtClean="0"/>
              <a:t>в ходе подготовки и реализации образовательного события: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1916832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/>
              <a:t>Чёткое выстраивание работы  группы экспертов в событийном пространстве школы по отслеживанию </a:t>
            </a:r>
            <a:r>
              <a:rPr lang="ru-RU" dirty="0" smtClean="0"/>
              <a:t> </a:t>
            </a:r>
            <a:r>
              <a:rPr lang="ru-RU" dirty="0" smtClean="0"/>
              <a:t>компетентностей учащихся: </a:t>
            </a:r>
          </a:p>
          <a:p>
            <a:r>
              <a:rPr lang="ru-RU" dirty="0" smtClean="0"/>
              <a:t>разнообразие ролей экспертов </a:t>
            </a:r>
          </a:p>
          <a:p>
            <a:r>
              <a:rPr lang="ru-RU" dirty="0" smtClean="0"/>
              <a:t>задач, </a:t>
            </a:r>
          </a:p>
          <a:p>
            <a:r>
              <a:rPr lang="ru-RU" dirty="0" smtClean="0"/>
              <a:t>состав экспертной группы (педагог, родитель, учащийся, общественный представитель 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0929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5361776"/>
          </a:xfrm>
        </p:spPr>
        <p:txBody>
          <a:bodyPr>
            <a:normAutofit fontScale="92500" lnSpcReduction="20000"/>
          </a:bodyPr>
          <a:lstStyle/>
          <a:p>
            <a:pPr lvl="3" algn="ctr"/>
            <a:r>
              <a:rPr lang="ru-RU" sz="3000" b="1" dirty="0" smtClean="0"/>
              <a:t>Актуальность.</a:t>
            </a:r>
          </a:p>
          <a:p>
            <a:pPr lvl="3"/>
            <a:r>
              <a:rPr lang="ru-RU" sz="2000" dirty="0"/>
              <a:t>Одна из значимых </a:t>
            </a:r>
            <a:r>
              <a:rPr lang="ru-RU" sz="2000" dirty="0" err="1"/>
              <a:t>культурообразующих</a:t>
            </a:r>
            <a:r>
              <a:rPr lang="ru-RU" sz="2000" dirty="0"/>
              <a:t> идей современного образования – его </a:t>
            </a:r>
            <a:r>
              <a:rPr lang="ru-RU" sz="2000" dirty="0" smtClean="0"/>
              <a:t>событийность</a:t>
            </a:r>
          </a:p>
          <a:p>
            <a:pPr lvl="3"/>
            <a:r>
              <a:rPr lang="ru-RU" sz="2000" dirty="0"/>
              <a:t>По Б. Д. </a:t>
            </a:r>
            <a:r>
              <a:rPr lang="ru-RU" sz="2000" dirty="0" err="1"/>
              <a:t>Эльконину</a:t>
            </a:r>
            <a:r>
              <a:rPr lang="ru-RU" sz="2000" dirty="0"/>
              <a:t>, «событие не является следствием и продолжением естественного течения жизни. Событие связано как раз с перерывом этого течения и переходом в другую </a:t>
            </a:r>
            <a:r>
              <a:rPr lang="ru-RU" sz="2000" dirty="0" smtClean="0"/>
              <a:t>реальность»</a:t>
            </a:r>
          </a:p>
          <a:p>
            <a:pPr marL="914400" lvl="3" indent="0">
              <a:buNone/>
            </a:pPr>
            <a:endParaRPr lang="ru-RU" sz="2000" u="sng" dirty="0" smtClean="0"/>
          </a:p>
          <a:p>
            <a:pPr lvl="3"/>
            <a:r>
              <a:rPr lang="ru-RU" sz="2000" dirty="0" err="1"/>
              <a:t>И.А.Аршавский</a:t>
            </a:r>
            <a:r>
              <a:rPr lang="ru-RU" sz="2000" dirty="0"/>
              <a:t> считает, что « воспитание имеет смысл, если  оно наполнено событиями», при этом «лишённое событийности физическое время – время распада и разложения» </a:t>
            </a:r>
            <a:r>
              <a:rPr lang="ru-RU" sz="2000" dirty="0" smtClean="0"/>
              <a:t>.</a:t>
            </a:r>
            <a:r>
              <a:rPr lang="ru-RU" sz="2000" dirty="0"/>
              <a:t> </a:t>
            </a:r>
            <a:endParaRPr lang="ru-RU" sz="2000" dirty="0" smtClean="0"/>
          </a:p>
          <a:p>
            <a:pPr lvl="3"/>
            <a:endParaRPr lang="ru-RU" sz="2000" dirty="0" smtClean="0"/>
          </a:p>
          <a:p>
            <a:pPr lvl="3"/>
            <a:r>
              <a:rPr lang="ru-RU" sz="2000" dirty="0"/>
              <a:t>Ц</a:t>
            </a:r>
            <a:r>
              <a:rPr lang="ru-RU" sz="2000" dirty="0" smtClean="0"/>
              <a:t>ели </a:t>
            </a:r>
            <a:r>
              <a:rPr lang="ru-RU" sz="2000" dirty="0"/>
              <a:t>навязаны ребёнку взрослым или родителям школой , </a:t>
            </a:r>
            <a:r>
              <a:rPr lang="ru-RU" sz="2000" dirty="0" smtClean="0"/>
              <a:t> </a:t>
            </a:r>
            <a:r>
              <a:rPr lang="ru-RU" sz="2000" dirty="0"/>
              <a:t>не «прожитые» и спущенные сверху, освобождают от ответственности за их достижение. Потому мероприятия  школы порою не становятся </a:t>
            </a:r>
            <a:r>
              <a:rPr lang="ru-RU" sz="2600" b="1" dirty="0"/>
              <a:t>со-бытием</a:t>
            </a:r>
            <a:r>
              <a:rPr lang="ru-RU" sz="2000" dirty="0"/>
              <a:t> в жизни ребёнка, родителя. Они полностью теряют свою смысловую </a:t>
            </a:r>
            <a:r>
              <a:rPr lang="ru-RU" sz="2000" dirty="0" smtClean="0"/>
              <a:t>нагрузку.</a:t>
            </a:r>
          </a:p>
          <a:p>
            <a:pPr lvl="3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2697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569688"/>
          </a:xfrm>
        </p:spPr>
        <p:txBody>
          <a:bodyPr>
            <a:normAutofit/>
          </a:bodyPr>
          <a:lstStyle/>
          <a:p>
            <a:r>
              <a:rPr lang="ru-RU" sz="2600" b="1" i="1" dirty="0"/>
              <a:t>Пространство</a:t>
            </a:r>
            <a:r>
              <a:rPr lang="ru-RU" i="1" dirty="0"/>
              <a:t> </a:t>
            </a:r>
            <a:r>
              <a:rPr lang="ru-RU" dirty="0"/>
              <a:t>- одна из форм (наряду со временем) существования </a:t>
            </a:r>
            <a:r>
              <a:rPr lang="ru-RU" i="1" dirty="0"/>
              <a:t>бесконечно развивающейся материи</a:t>
            </a:r>
            <a:r>
              <a:rPr lang="ru-RU" dirty="0"/>
              <a:t>, характеризующейся протяжённостью и объёмом</a:t>
            </a:r>
            <a:r>
              <a:rPr lang="ru-RU" dirty="0" smtClean="0"/>
              <a:t>.</a:t>
            </a:r>
          </a:p>
          <a:p>
            <a:r>
              <a:rPr lang="ru-RU" sz="2600" b="1" i="1" dirty="0" smtClean="0"/>
              <a:t>Событие</a:t>
            </a:r>
            <a:r>
              <a:rPr lang="ru-RU" i="1" dirty="0" smtClean="0"/>
              <a:t> </a:t>
            </a:r>
            <a:r>
              <a:rPr lang="ru-RU" dirty="0"/>
              <a:t>- </a:t>
            </a:r>
            <a:r>
              <a:rPr lang="ru-RU" dirty="0" smtClean="0"/>
              <a:t> </a:t>
            </a:r>
            <a:r>
              <a:rPr lang="ru-RU" i="1" dirty="0"/>
              <a:t>значительное явление</a:t>
            </a:r>
            <a:r>
              <a:rPr lang="ru-RU" dirty="0"/>
              <a:t>, </a:t>
            </a:r>
            <a:r>
              <a:rPr lang="ru-RU" i="1" dirty="0"/>
              <a:t>факт </a:t>
            </a:r>
            <a:r>
              <a:rPr lang="ru-RU" i="1" dirty="0" smtClean="0"/>
              <a:t>общественной</a:t>
            </a:r>
            <a:r>
              <a:rPr lang="ru-RU" i="1" dirty="0"/>
              <a:t>, личной жизни</a:t>
            </a:r>
            <a:r>
              <a:rPr lang="ru-RU" i="1" dirty="0" smtClean="0"/>
              <a:t>.»</a:t>
            </a:r>
            <a:r>
              <a:rPr lang="ru-RU" dirty="0" smtClean="0"/>
              <a:t> ( Ожегов)</a:t>
            </a:r>
            <a:endParaRPr lang="ru-RU" dirty="0"/>
          </a:p>
          <a:p>
            <a:r>
              <a:rPr lang="ru-RU" sz="2600" b="1" u="sng" dirty="0"/>
              <a:t>Событийность</a:t>
            </a:r>
            <a:r>
              <a:rPr lang="ru-RU" dirty="0"/>
              <a:t> – </a:t>
            </a:r>
            <a:r>
              <a:rPr lang="ru-RU" dirty="0" smtClean="0"/>
              <a:t>важная характеристика современного образования</a:t>
            </a:r>
            <a:r>
              <a:rPr lang="ru-RU" dirty="0"/>
              <a:t>, в которой преодолевается обыденность и повседневность школьной образовательной жизни. </a:t>
            </a:r>
            <a:r>
              <a:rPr lang="ru-RU" dirty="0" smtClean="0"/>
              <a:t>(</a:t>
            </a:r>
            <a:r>
              <a:rPr lang="ru-RU" dirty="0"/>
              <a:t>Л.И. </a:t>
            </a:r>
            <a:r>
              <a:rPr lang="ru-RU" dirty="0" smtClean="0"/>
              <a:t>Новикова, академик 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23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1143000"/>
          </a:xfrm>
        </p:spPr>
        <p:txBody>
          <a:bodyPr/>
          <a:lstStyle/>
          <a:p>
            <a:pPr lvl="0" algn="ctr"/>
            <a:r>
              <a:rPr lang="ru-RU" sz="2400" dirty="0"/>
              <a:t>Разнообразие определения понятия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 </a:t>
            </a:r>
            <a:r>
              <a:rPr lang="ru-RU" sz="2400" dirty="0"/>
              <a:t>события» в литературе: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484784"/>
            <a:ext cx="7488832" cy="5040560"/>
          </a:xfrm>
        </p:spPr>
        <p:txBody>
          <a:bodyPr>
            <a:normAutofit/>
          </a:bodyPr>
          <a:lstStyle/>
          <a:p>
            <a:pPr lvl="0"/>
            <a:r>
              <a:rPr lang="ru-RU" sz="2400" i="1" dirty="0" smtClean="0"/>
              <a:t>событие </a:t>
            </a:r>
            <a:r>
              <a:rPr lang="ru-RU" sz="2400" i="1" dirty="0"/>
              <a:t>– </a:t>
            </a:r>
            <a:r>
              <a:rPr lang="ru-RU" sz="2400" i="1" dirty="0">
                <a:latin typeface="Arial Narrow" panose="020B0606020202030204" pitchFamily="34" charset="0"/>
              </a:rPr>
              <a:t>способ жизнетворчества человека;</a:t>
            </a:r>
            <a:endParaRPr lang="ru-RU" sz="2400" dirty="0">
              <a:latin typeface="Arial Narrow" panose="020B0606020202030204" pitchFamily="34" charset="0"/>
            </a:endParaRPr>
          </a:p>
          <a:p>
            <a:pPr lvl="0"/>
            <a:r>
              <a:rPr lang="ru-RU" sz="2400" i="1" dirty="0"/>
              <a:t>событие - </a:t>
            </a:r>
            <a:r>
              <a:rPr lang="ru-RU" sz="2400" i="1" dirty="0">
                <a:latin typeface="Arial Narrow" panose="020B0606020202030204" pitchFamily="34" charset="0"/>
              </a:rPr>
              <a:t>то, что развивает и то, что развивается;                                                   </a:t>
            </a:r>
            <a:endParaRPr lang="ru-RU" sz="2400" dirty="0">
              <a:latin typeface="Arial Narrow" panose="020B0606020202030204" pitchFamily="34" charset="0"/>
            </a:endParaRPr>
          </a:p>
          <a:p>
            <a:pPr lvl="0"/>
            <a:r>
              <a:rPr lang="ru-RU" sz="2400" i="1" dirty="0"/>
              <a:t>событие – </a:t>
            </a:r>
            <a:r>
              <a:rPr lang="ru-RU" sz="2400" i="1" dirty="0">
                <a:latin typeface="Arial Narrow" panose="020B0606020202030204" pitchFamily="34" charset="0"/>
              </a:rPr>
              <a:t>значимое творческое действие</a:t>
            </a:r>
            <a:r>
              <a:rPr lang="ru-RU" sz="2400" i="1" dirty="0"/>
              <a:t>;</a:t>
            </a:r>
            <a:endParaRPr lang="ru-RU" sz="2400" dirty="0"/>
          </a:p>
          <a:p>
            <a:pPr lvl="0"/>
            <a:r>
              <a:rPr lang="ru-RU" sz="2400" i="1" dirty="0"/>
              <a:t>событие – </a:t>
            </a:r>
            <a:r>
              <a:rPr lang="ru-RU" sz="2400" i="1" dirty="0">
                <a:latin typeface="Arial Narrow" panose="020B0606020202030204" pitchFamily="34" charset="0"/>
              </a:rPr>
              <a:t>открытие смысла происходящего для каждого участника;</a:t>
            </a:r>
            <a:endParaRPr lang="ru-RU" sz="2400" dirty="0">
              <a:latin typeface="Arial Narrow" panose="020B0606020202030204" pitchFamily="34" charset="0"/>
            </a:endParaRPr>
          </a:p>
          <a:p>
            <a:pPr lvl="0"/>
            <a:r>
              <a:rPr lang="ru-RU" sz="2400" i="1" dirty="0"/>
              <a:t>событие – </a:t>
            </a:r>
            <a:r>
              <a:rPr lang="ru-RU" sz="2400" i="1" dirty="0">
                <a:latin typeface="Arial Narrow" panose="020B0606020202030204" pitchFamily="34" charset="0"/>
              </a:rPr>
              <a:t>уникально, его нельзя повторить</a:t>
            </a:r>
            <a:r>
              <a:rPr lang="ru-RU" sz="2400" i="1" dirty="0"/>
              <a:t>; </a:t>
            </a:r>
            <a:endParaRPr lang="ru-RU" sz="2400" dirty="0"/>
          </a:p>
          <a:p>
            <a:pPr lvl="0"/>
            <a:r>
              <a:rPr lang="ru-RU" sz="2400" i="1" dirty="0"/>
              <a:t>событие – </a:t>
            </a:r>
            <a:r>
              <a:rPr lang="ru-RU" sz="2400" i="1" dirty="0">
                <a:latin typeface="Arial Narrow" panose="020B0606020202030204" pitchFamily="34" charset="0"/>
              </a:rPr>
              <a:t>то, что вместе создается, но индивидуально понимается</a:t>
            </a:r>
            <a:r>
              <a:rPr lang="ru-RU" sz="2400" i="1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047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18864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В чём разница ?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692697"/>
            <a:ext cx="3734127" cy="568863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800" b="1" u="sng" dirty="0" smtClean="0"/>
              <a:t>Со - бытие</a:t>
            </a:r>
          </a:p>
          <a:p>
            <a:r>
              <a:rPr lang="ru-RU" sz="2000" dirty="0" smtClean="0"/>
              <a:t>1)Наличие СМЫСЛА для человека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2)Есть цель, мечты, планы на будущее, мотивация;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3) Эмоциональное отношение к происходящему (+ и-);</a:t>
            </a:r>
          </a:p>
          <a:p>
            <a:r>
              <a:rPr lang="ru-RU" sz="2000" dirty="0" smtClean="0"/>
              <a:t>4) </a:t>
            </a:r>
            <a:r>
              <a:rPr lang="ru-RU" sz="2000" dirty="0" err="1" smtClean="0"/>
              <a:t>Субъектность</a:t>
            </a:r>
            <a:r>
              <a:rPr lang="ru-RU" sz="2000" dirty="0" smtClean="0"/>
              <a:t>,  ответственность человека по отношению к происходящему;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 5) Возможность саморазвития</a:t>
            </a:r>
          </a:p>
          <a:p>
            <a:r>
              <a:rPr lang="ru-RU" sz="2000" dirty="0" smtClean="0"/>
              <a:t>6) Выход за рамки обыденного в жизни;</a:t>
            </a:r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644008" y="764704"/>
            <a:ext cx="3816424" cy="561662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2400" b="1" u="sng" dirty="0" smtClean="0"/>
              <a:t>Мероприятие</a:t>
            </a:r>
          </a:p>
          <a:p>
            <a:r>
              <a:rPr lang="ru-RU" sz="2000" dirty="0" smtClean="0"/>
              <a:t>1)Отсутствие СМЫСЛА для человека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2)Формальный подход участия: низкая мотивация или отсутствие 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3)Эмоциональное </a:t>
            </a:r>
            <a:r>
              <a:rPr lang="ru-RU" sz="2000" dirty="0"/>
              <a:t>отношение </a:t>
            </a:r>
          </a:p>
          <a:p>
            <a:pPr marL="45720" indent="0">
              <a:buNone/>
            </a:pPr>
            <a:r>
              <a:rPr lang="ru-RU" sz="2000" dirty="0"/>
              <a:t>( негатив или безразличие</a:t>
            </a:r>
            <a:r>
              <a:rPr lang="ru-RU" sz="2000" dirty="0" smtClean="0"/>
              <a:t>);</a:t>
            </a:r>
          </a:p>
          <a:p>
            <a:pPr marL="45720" indent="0">
              <a:buNone/>
            </a:pPr>
            <a:endParaRPr lang="ru-RU" sz="2000" dirty="0"/>
          </a:p>
          <a:p>
            <a:r>
              <a:rPr lang="ru-RU" sz="2000" dirty="0" smtClean="0"/>
              <a:t>4)Человек как объект в ситуации, отсутствие ответственности за происходящее;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5)Отсутствие возможности саморазвития (установки, цели  не приняты или навязаны из вне);</a:t>
            </a:r>
          </a:p>
          <a:p>
            <a:endParaRPr lang="ru-RU" sz="2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89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857720"/>
          </a:xfrm>
        </p:spPr>
        <p:txBody>
          <a:bodyPr>
            <a:normAutofit fontScale="85000" lnSpcReduction="20000"/>
          </a:bodyPr>
          <a:lstStyle/>
          <a:p>
            <a:r>
              <a:rPr lang="ru-RU" sz="2600" b="1" i="1" u="sng" dirty="0"/>
              <a:t>Образовательное событие</a:t>
            </a:r>
            <a:r>
              <a:rPr lang="ru-RU" sz="2600" b="1" dirty="0"/>
              <a:t> </a:t>
            </a:r>
            <a:r>
              <a:rPr lang="ru-RU" sz="2600" dirty="0" smtClean="0"/>
              <a:t>–</a:t>
            </a:r>
          </a:p>
          <a:p>
            <a:pPr marL="45720" indent="0">
              <a:buNone/>
            </a:pPr>
            <a:r>
              <a:rPr lang="ru-RU" sz="2600" dirty="0" smtClean="0"/>
              <a:t> </a:t>
            </a:r>
            <a:r>
              <a:rPr lang="ru-RU" sz="2600" dirty="0"/>
              <a:t>изменение, оцениваемое человеком как </a:t>
            </a:r>
            <a:r>
              <a:rPr lang="ru-RU" sz="2600" dirty="0" smtClean="0"/>
              <a:t>значимое </a:t>
            </a:r>
            <a:r>
              <a:rPr lang="ru-RU" sz="2600" dirty="0"/>
              <a:t>для его образования и активно включенное в </a:t>
            </a:r>
            <a:r>
              <a:rPr lang="ru-RU" sz="2600" dirty="0" err="1"/>
              <a:t>межсобытийные</a:t>
            </a:r>
            <a:r>
              <a:rPr lang="ru-RU" sz="2600" dirty="0"/>
              <a:t> связи, способ инициирования образовательной активности участников, </a:t>
            </a:r>
            <a:r>
              <a:rPr lang="ru-RU" sz="2600" dirty="0" err="1"/>
              <a:t>деятельностного</a:t>
            </a:r>
            <a:r>
              <a:rPr lang="ru-RU" sz="2600" dirty="0"/>
              <a:t> включения в различные формы  коммуникации, интереса к созданию и презентации продуктов  </a:t>
            </a:r>
            <a:r>
              <a:rPr lang="ru-RU" sz="2600" dirty="0" smtClean="0"/>
              <a:t>деятельности. </a:t>
            </a:r>
            <a:endParaRPr lang="ru-RU" sz="2600" dirty="0"/>
          </a:p>
          <a:p>
            <a:pPr marL="45720" indent="0">
              <a:buNone/>
            </a:pPr>
            <a:r>
              <a:rPr lang="ru-RU" sz="2600" dirty="0" smtClean="0"/>
              <a:t>                                                     </a:t>
            </a:r>
            <a:r>
              <a:rPr lang="ru-RU" sz="1900" dirty="0" smtClean="0"/>
              <a:t>( Крылова Н.Б.)</a:t>
            </a:r>
          </a:p>
          <a:p>
            <a:endParaRPr lang="ru-RU" dirty="0"/>
          </a:p>
          <a:p>
            <a:endParaRPr lang="ru-RU" dirty="0"/>
          </a:p>
          <a:p>
            <a:r>
              <a:rPr lang="ru-RU" b="1" u="sng" dirty="0"/>
              <a:t>Образовательное событие </a:t>
            </a:r>
            <a:r>
              <a:rPr lang="ru-RU" dirty="0"/>
              <a:t>– это то, что вспоминается спустя какое-то время, </a:t>
            </a:r>
            <a:r>
              <a:rPr lang="ru-RU" dirty="0" smtClean="0"/>
              <a:t>отражается </a:t>
            </a:r>
            <a:r>
              <a:rPr lang="ru-RU" dirty="0"/>
              <a:t>на деятельности </a:t>
            </a:r>
            <a:r>
              <a:rPr lang="ru-RU" dirty="0" smtClean="0"/>
              <a:t> человека в </a:t>
            </a:r>
            <a:r>
              <a:rPr lang="ru-RU" dirty="0"/>
              <a:t>дальнейшем, на укладе жизни </a:t>
            </a:r>
            <a:r>
              <a:rPr lang="ru-RU" dirty="0" smtClean="0"/>
              <a:t>сообщества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84858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64704"/>
            <a:ext cx="8496944" cy="576064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800" b="1" dirty="0"/>
              <a:t>Основные признаки </a:t>
            </a:r>
            <a:r>
              <a:rPr lang="ru-RU" sz="2800" b="1" dirty="0" smtClean="0"/>
              <a:t>событийной общности, образовательного события (ОС):</a:t>
            </a:r>
            <a:endParaRPr lang="ru-RU" sz="2800" b="1" dirty="0"/>
          </a:p>
          <a:p>
            <a:pPr marL="45720" lvl="0" indent="0">
              <a:buNone/>
            </a:pPr>
            <a:r>
              <a:rPr lang="ru-RU" b="1" dirty="0" smtClean="0"/>
              <a:t>1.    </a:t>
            </a:r>
            <a:r>
              <a:rPr lang="ru-RU" b="1" u="sng" dirty="0" smtClean="0"/>
              <a:t>Личностно-коммуникативные компоненты</a:t>
            </a:r>
            <a:r>
              <a:rPr lang="ru-RU" b="1" dirty="0" smtClean="0"/>
              <a:t>: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друг друга, взаимопонимание, духовная связь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тип отношений, равенство, диалог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коммуникаций и рефлексии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(публичность);</a:t>
            </a:r>
          </a:p>
          <a:p>
            <a:pPr marL="4572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для участников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пробы в разных позициях и ролях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межличностного общения, профилактика и разрешение конфликтных ситуаций (через выработку и принятие общих норм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взаимодействия)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«командного зачета»; </a:t>
            </a:r>
          </a:p>
          <a:p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lvl="0"/>
            <a:endParaRPr lang="ru-RU" b="1" dirty="0"/>
          </a:p>
          <a:p>
            <a:pPr lvl="0"/>
            <a:endParaRPr lang="ru-RU" b="1" dirty="0" smtClean="0"/>
          </a:p>
          <a:p>
            <a:pPr lvl="0"/>
            <a:endParaRPr lang="ru-RU" b="1" dirty="0" smtClean="0"/>
          </a:p>
          <a:p>
            <a:pPr marL="45720" lv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694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088575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effectLst/>
              </a:rPr>
              <a:t>Признаки образовательного </a:t>
            </a:r>
            <a:r>
              <a:rPr lang="ru-RU" sz="2400" dirty="0" smtClean="0">
                <a:effectLst/>
              </a:rPr>
              <a:t>события (ОС)</a:t>
            </a:r>
            <a:r>
              <a:rPr lang="ru-RU" sz="4800" dirty="0" smtClean="0">
                <a:effectLst/>
              </a:rPr>
              <a:t>. </a:t>
            </a:r>
            <a:r>
              <a:rPr lang="ru-RU" sz="4800" dirty="0">
                <a:effectLst/>
              </a:rPr>
              <a:t/>
            </a:r>
            <a:br>
              <a:rPr lang="ru-RU" sz="4800" dirty="0">
                <a:effectLst/>
              </a:rPr>
            </a:br>
            <a:r>
              <a:rPr lang="ru-RU" sz="4800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124744"/>
            <a:ext cx="8424936" cy="525658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компоненты: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и групповых форм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творчества, разновозрастное сотрудничество,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и уместность импровизации,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порождения новых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смыслов для участников ОС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(игра, диалог, экспертиза, групповая работа, погружение, образовательное путешествие, эвристическое обучение и т. д. )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осознанно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планируемая и организуемая его участниками совместная деятельность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интересная всем.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46347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9305"/>
            <a:ext cx="6512511" cy="673391"/>
          </a:xfrm>
        </p:spPr>
        <p:txBody>
          <a:bodyPr/>
          <a:lstStyle/>
          <a:p>
            <a:pPr algn="ctr"/>
            <a:r>
              <a:rPr lang="ru-RU" sz="2400" u="sng" dirty="0">
                <a:effectLst/>
              </a:rPr>
              <a:t>Признаки образовательного события</a:t>
            </a:r>
            <a:r>
              <a:rPr lang="ru-RU" sz="2400" dirty="0">
                <a:effectLst/>
              </a:rPr>
              <a:t>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8352928" cy="6048672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компоненты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рефлексивной деятельности, экспертиз,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консультаций с участниками ОС.</a:t>
            </a:r>
          </a:p>
          <a:p>
            <a:pPr marL="4572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ориентиры: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сплочение участников вокруг общей значимой для всех цели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участник имеет право определять содержание и форму своего участия в школьных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событиях</a:t>
            </a:r>
          </a:p>
          <a:p>
            <a:pPr lvl="0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традиций и ритуалов благодаря возможности получить моральную поддержку со стороны других (групп) участников ОС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открытой разработки критериев оценки успешности, предоставление оценки там, где возможно, в развернутой словесной форме;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4121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1747</TotalTime>
  <Words>950</Words>
  <Application>Microsoft Office PowerPoint</Application>
  <PresentationFormat>Экран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Событийный подход  в образовании.             Педагог- психолог Рупасова Т.В. ,        МАОУ « Гимназия №56»         </vt:lpstr>
      <vt:lpstr>Презентация PowerPoint</vt:lpstr>
      <vt:lpstr>Презентация PowerPoint</vt:lpstr>
      <vt:lpstr>Разнообразие определения понятия  « события» в литературе: </vt:lpstr>
      <vt:lpstr>В чём разница ?</vt:lpstr>
      <vt:lpstr>Презентация PowerPoint</vt:lpstr>
      <vt:lpstr>Презентация PowerPoint</vt:lpstr>
      <vt:lpstr>Признаки образовательного события (ОС).  :</vt:lpstr>
      <vt:lpstr>Признаки образовательного события.</vt:lpstr>
      <vt:lpstr>Признаки образовательного события ( ОС)   </vt:lpstr>
      <vt:lpstr>Специализация образовательного события как дидактической формы для разных ступеней общего образования</vt:lpstr>
      <vt:lpstr>Апробированные событийные форматы  в образовании</vt:lpstr>
      <vt:lpstr>Виды событийных пространств в гимназии</vt:lpstr>
      <vt:lpstr>Презентация PowerPoint</vt:lpstr>
      <vt:lpstr>Экспериментальная задача экспертов в ходе подготовки и реализации образовательного события: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событийного образовательного пространства на сплоченность детского коллектива.</dc:title>
  <dc:creator>Андрей</dc:creator>
  <cp:lastModifiedBy>Андрей</cp:lastModifiedBy>
  <cp:revision>172</cp:revision>
  <dcterms:created xsi:type="dcterms:W3CDTF">2014-11-05T17:54:10Z</dcterms:created>
  <dcterms:modified xsi:type="dcterms:W3CDTF">2016-11-02T16:59:02Z</dcterms:modified>
</cp:coreProperties>
</file>