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30" r:id="rId2"/>
  </p:sldMasterIdLst>
  <p:notesMasterIdLst>
    <p:notesMasterId r:id="rId11"/>
  </p:notesMasterIdLst>
  <p:sldIdLst>
    <p:sldId id="256" r:id="rId3"/>
    <p:sldId id="297" r:id="rId4"/>
    <p:sldId id="294" r:id="rId5"/>
    <p:sldId id="308" r:id="rId6"/>
    <p:sldId id="295" r:id="rId7"/>
    <p:sldId id="310" r:id="rId8"/>
    <p:sldId id="309" r:id="rId9"/>
    <p:sldId id="32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9A39AEC-CAFF-48AC-AB6B-0C1A05540AD3}">
          <p14:sldIdLst>
            <p14:sldId id="256"/>
            <p14:sldId id="297"/>
            <p14:sldId id="294"/>
            <p14:sldId id="308"/>
            <p14:sldId id="295"/>
            <p14:sldId id="310"/>
            <p14:sldId id="309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FBDD7-401C-49ED-BFFD-1C24A6DD727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9B0E5-96BA-4A3B-BD84-76FF70716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49-3EB0-436A-AFE2-EEA59E3895B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D990-7C11-487C-9EFB-94D294B77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9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49-3EB0-436A-AFE2-EEA59E3895B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D990-7C11-487C-9EFB-94D294B77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5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49-3EB0-436A-AFE2-EEA59E3895B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D990-7C11-487C-9EFB-94D294B77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6830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49-3EB0-436A-AFE2-EEA59E3895B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D990-7C11-487C-9EFB-94D294B77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77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49-3EB0-436A-AFE2-EEA59E3895B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D990-7C11-487C-9EFB-94D294B77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0879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49-3EB0-436A-AFE2-EEA59E3895B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D990-7C11-487C-9EFB-94D294B77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69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49-3EB0-436A-AFE2-EEA59E3895B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D990-7C11-487C-9EFB-94D294B77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212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49-3EB0-436A-AFE2-EEA59E3895B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D990-7C11-487C-9EFB-94D294B77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06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0D8B2-820F-47F4-A5C6-F83E13B3C1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4AD0F-75EF-44E6-8B99-43184FCD05C2}" type="slidenum">
              <a:rPr 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50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04389-8BED-47A5-A8FD-5082C7D61D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3567E-54CB-4157-8E69-2F0B1ED97331}" type="slidenum">
              <a:rPr 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76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89B65-949A-424A-B715-85621235F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411C-DFD3-44A4-B40D-177FDD2BEFBC}" type="slidenum">
              <a:rPr 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9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49-3EB0-436A-AFE2-EEA59E3895B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D990-7C11-487C-9EFB-94D294B77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38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4B104-419F-43C0-83F6-01F6C9D9F8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8D9A-5971-43F0-917F-28ABD9200E31}" type="slidenum">
              <a:rPr 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72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C9885-48BD-4162-A895-4E3ED8F577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B87AB-D773-4F0C-B159-EC544FBB3FBE}" type="slidenum">
              <a:rPr 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87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AB8A2-63CE-4829-B44A-448B90137C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497FF-2150-406C-8327-BD51E76DCB08}" type="slidenum">
              <a:rPr 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29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C0F0C-BEBD-4410-B97E-D7AAA7230C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BAD74-047E-4AD0-BC5E-D0A89DE564EA}" type="slidenum">
              <a:rPr 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67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231DD-03D0-42B2-AE40-93AFC3C39F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204E-F16D-4F9F-A19F-B6068A747469}" type="slidenum">
              <a:rPr 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53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6A985-FAB9-4E94-874B-8EB3172AC4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0BAF-45C7-4D2A-8CCF-9CE9C184AA78}" type="slidenum">
              <a:rPr 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25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1E8B8-2180-4B26-8FC6-A0822E3CE8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69E84-C449-444A-AB4E-7FEF447F7A86}" type="slidenum">
              <a:rPr 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03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5E04D-10F6-40DD-8AB3-85C6E4C2F4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D4371-5BFC-47D2-B72C-E5ECC965E951}" type="slidenum">
              <a:rPr 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19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09275-BB77-4EB6-A426-468DB98E72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C7575-4C9C-44A2-B4D3-D9B4647FBAB1}" type="slidenum">
              <a:rPr 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52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9BBB2-E4C2-4E1A-B8E2-8D2E8D1A49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BE4FA-E42F-43ED-87AF-29E1AA7C9BBA}" type="slidenum">
              <a:rPr 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9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49-3EB0-436A-AFE2-EEA59E3895B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D990-7C11-487C-9EFB-94D294B77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0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1FA4-8315-4BE5-9495-515A47067F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A0CF-CC2D-4644-BA18-C2AAF734EB66}" type="slidenum">
              <a:rPr 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5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BA1E7-EF44-4108-B15B-22BA323387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3F4E8-CC3D-40CE-A496-5FA36E5CA0A7}" type="slidenum">
              <a:rPr 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99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368C8-57AC-4B69-9085-09C95D5093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44FF4-EDC7-4E8D-88A8-0975BD89562E}" type="slidenum">
              <a:rPr 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0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49-3EB0-436A-AFE2-EEA59E3895B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D990-7C11-487C-9EFB-94D294B77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43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49-3EB0-436A-AFE2-EEA59E3895B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D990-7C11-487C-9EFB-94D294B77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6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49-3EB0-436A-AFE2-EEA59E3895B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D990-7C11-487C-9EFB-94D294B77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95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49-3EB0-436A-AFE2-EEA59E3895B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D990-7C11-487C-9EFB-94D294B77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3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49-3EB0-436A-AFE2-EEA59E3895B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D990-7C11-487C-9EFB-94D294B77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5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49-3EB0-436A-AFE2-EEA59E3895B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D990-7C11-487C-9EFB-94D294B77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9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B1749-3EB0-436A-AFE2-EEA59E3895B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0DD990-7C11-487C-9EFB-94D294B77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60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79ED50-DD65-4AB3-AB80-C1AE615587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25ED39F4-A67D-4AF9-8979-6A17AA0E1E73}" type="slidenum">
              <a:rPr 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2798" y="1854596"/>
            <a:ext cx="9365206" cy="278524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Комплекс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электронных модулей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- инструмент формирующего оценивания образовательных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результатов обучающихся начальной школы в соответствии с требованиями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ФГОС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34859" y="5175440"/>
            <a:ext cx="8061085" cy="1498629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/>
              <a:t>Руководитель РИП – Черезова В.Ю., зам директора по УВР</a:t>
            </a:r>
          </a:p>
          <a:p>
            <a:pPr algn="ctr"/>
            <a:r>
              <a:rPr lang="ru-RU" sz="2000" dirty="0" smtClean="0"/>
              <a:t>Научный </a:t>
            </a:r>
            <a:r>
              <a:rPr lang="ru-RU" sz="2000" dirty="0"/>
              <a:t>руководитель </a:t>
            </a:r>
            <a:r>
              <a:rPr lang="ru-RU" sz="2000" dirty="0" smtClean="0"/>
              <a:t>проекта - </a:t>
            </a:r>
            <a:r>
              <a:rPr lang="ru-RU" sz="2000" dirty="0" err="1" smtClean="0"/>
              <a:t>Солодова</a:t>
            </a:r>
            <a:r>
              <a:rPr lang="ru-RU" sz="2000" dirty="0" smtClean="0"/>
              <a:t> </a:t>
            </a:r>
            <a:r>
              <a:rPr lang="ru-RU" sz="2000" dirty="0"/>
              <a:t>Евгения Александровна, доктор педагогических наук, </a:t>
            </a:r>
            <a:r>
              <a:rPr lang="ru-RU" sz="2000" dirty="0" smtClean="0"/>
              <a:t>профессор, г. Москва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0298" y="273269"/>
            <a:ext cx="7830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МИНИСТРЕСТВО ОБРАЗОВАНИЯ И НАУКИ УДМУРТСКОЙ РЕСПУБЛИКИ</a:t>
            </a:r>
            <a:endParaRPr lang="en-US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РЕСПУБЛИКАНСКАЯ ИННОВАЦИОННАЯ ПЛОЩАДКА</a:t>
            </a:r>
            <a:endParaRPr lang="en-US" sz="1600" dirty="0" smtClean="0"/>
          </a:p>
          <a:p>
            <a:pPr algn="ctr"/>
            <a:r>
              <a:rPr lang="ru-RU" sz="1600" dirty="0" smtClean="0"/>
              <a:t>МАОУ </a:t>
            </a:r>
            <a:r>
              <a:rPr lang="ru-RU" sz="1600" dirty="0"/>
              <a:t>«Гимназия № 56», г. Ижевск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684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7876"/>
            <a:ext cx="8596668" cy="4666593"/>
          </a:xfrm>
        </p:spPr>
        <p:txBody>
          <a:bodyPr/>
          <a:lstStyle/>
          <a:p>
            <a:r>
              <a:rPr lang="ru-RU" sz="2400" dirty="0"/>
              <a:t>«Приоритетные направления государственной политики в области развития образования определяются нормами Федерального закона «Об образовании в Российской Федерации»… и другими законодательными актами, и для этого должны быть «созданы механизмы комплексной оценки академических достижений обучающегося, его компетенций и способностей».</a:t>
            </a:r>
            <a:endParaRPr lang="ru-RU" sz="2400" b="1" dirty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/>
              <a:t>Концепция </a:t>
            </a:r>
            <a:r>
              <a:rPr lang="ru-RU" dirty="0"/>
              <a:t>Федеральной целевой программы </a:t>
            </a:r>
            <a:endParaRPr lang="ru-RU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/>
              <a:t>развития </a:t>
            </a:r>
            <a:r>
              <a:rPr lang="ru-RU" dirty="0"/>
              <a:t>образования на 2016-2020 годы</a:t>
            </a:r>
          </a:p>
        </p:txBody>
      </p:sp>
    </p:spTree>
    <p:extLst>
      <p:ext uri="{BB962C8B-B14F-4D97-AF65-F5344CB8AC3E}">
        <p14:creationId xmlns:p14="http://schemas.microsoft.com/office/powerpoint/2010/main" val="64533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7063"/>
            <a:ext cx="8596668" cy="4454300"/>
          </a:xfrm>
        </p:spPr>
        <p:txBody>
          <a:bodyPr>
            <a:normAutofit/>
          </a:bodyPr>
          <a:lstStyle/>
          <a:p>
            <a:r>
              <a:rPr lang="ru-RU" sz="2400" dirty="0"/>
              <a:t>Требования к образовательным результатам, изложенные во ФГОС, и отсутствие в данном документе инструмента их оценивания является ключевой проблемой успешного перехода общего образования на новые образовательные стандарты.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настоящее время </a:t>
            </a:r>
            <a:r>
              <a:rPr lang="ru-RU" sz="2400" dirty="0" smtClean="0"/>
              <a:t>не </a:t>
            </a:r>
            <a:r>
              <a:rPr lang="ru-RU" sz="2400" dirty="0"/>
              <a:t>существует альтернативы цифровым технологиям с целью использования их как средства для оценки новых образовательных результатов обучающихся, а это позволяет учителю реализовать требования Стандарта на новом технологическом уровне.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62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20430" y="133459"/>
            <a:ext cx="10326853" cy="114458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Комплекс электронных модулей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(КЭМ)–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/>
              <a:t>это </a:t>
            </a:r>
            <a:r>
              <a:rPr lang="ru-RU" sz="3200" dirty="0"/>
              <a:t>интеграционный инновационный продукт, включающий в себя</a:t>
            </a:r>
            <a:r>
              <a:rPr lang="ru-RU" sz="3200" b="1" dirty="0"/>
              <a:t> </a:t>
            </a:r>
            <a:r>
              <a:rPr lang="ru-RU" sz="3200" dirty="0"/>
              <a:t>электронную программу, методики, процедуры, измерители для оценки </a:t>
            </a:r>
            <a:r>
              <a:rPr lang="ru-RU" sz="3200" dirty="0" err="1"/>
              <a:t>метапредметных</a:t>
            </a:r>
            <a:r>
              <a:rPr lang="ru-RU" sz="3200" dirty="0"/>
              <a:t> образовательных результатов обучающихся. </a:t>
            </a:r>
            <a:endParaRPr lang="ru-RU" sz="3200" b="1" dirty="0"/>
          </a:p>
        </p:txBody>
      </p:sp>
      <p:sp>
        <p:nvSpPr>
          <p:cNvPr id="5" name="Объект 2"/>
          <p:cNvSpPr>
            <a:spLocks noGrp="1"/>
          </p:cNvSpPr>
          <p:nvPr>
            <p:ph idx="4294967295"/>
          </p:nvPr>
        </p:nvSpPr>
        <p:spPr>
          <a:xfrm>
            <a:off x="784771" y="2448199"/>
            <a:ext cx="8229600" cy="4294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Электронный мониторинг </a:t>
            </a:r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метапредметных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компететностей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marL="457200" lvl="1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Процедуры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мониторинга на основе единого </a:t>
            </a:r>
            <a:r>
              <a:rPr lang="ru-RU" sz="20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критериального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подхода и уровневой экспертной оценки: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lvl="1" indent="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специально организованные образовательные события</a:t>
            </a:r>
          </a:p>
          <a:p>
            <a:pPr marL="457200" lvl="1" indent="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метапредметные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контрольные срезы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Личный кабинет обучающегося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Электронное портфолио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Профиль обучающегося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Электронная аналитическая карта обучающегося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922" y="1985039"/>
            <a:ext cx="3471489" cy="48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39615"/>
            <a:ext cx="8596668" cy="440174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использование </a:t>
            </a:r>
            <a:r>
              <a:rPr lang="ru-RU" sz="2400" dirty="0"/>
              <a:t>комплекса электронных модулей в образовательной деятельности для получения объективной оценки уровня развития образовательных результатов обучающихся начальных классов</a:t>
            </a:r>
            <a:r>
              <a:rPr lang="ru-RU" sz="2400" dirty="0" smtClean="0"/>
              <a:t>.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55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61241"/>
            <a:ext cx="8960652" cy="5402318"/>
          </a:xfrm>
        </p:spPr>
        <p:txBody>
          <a:bodyPr>
            <a:normAutofit/>
          </a:bodyPr>
          <a:lstStyle/>
          <a:p>
            <a:pPr lvl="0" algn="just"/>
            <a:r>
              <a:rPr lang="ru-RU" dirty="0"/>
              <a:t>Адаптировать электронную программу, на основе которой создан комплекс электронных модулей, к образовательным результатам обучающихся начальной школы в соответствии с требованиями ФГОС.</a:t>
            </a:r>
          </a:p>
          <a:p>
            <a:pPr lvl="0" algn="just"/>
            <a:r>
              <a:rPr lang="ru-RU" dirty="0"/>
              <a:t>Создать банк оценочных процедур с целью использования его содержания в педагогической деятельности учителей начальных классов, связанной с использованием КЭМ.</a:t>
            </a:r>
          </a:p>
          <a:p>
            <a:pPr lvl="0" algn="just"/>
            <a:r>
              <a:rPr lang="ru-RU" dirty="0"/>
              <a:t>Подготовить методические рекомендации для экспертов по проведению оценочных процедур мониторинга образовательных результатов обучающихся начальной школы.</a:t>
            </a:r>
          </a:p>
          <a:p>
            <a:pPr lvl="0" algn="just"/>
            <a:r>
              <a:rPr lang="ru-RU" dirty="0"/>
              <a:t>Разработать проекты локальных актов, регламентирующих педагогическую деятельность с комплексом электронных модулей в создании </a:t>
            </a:r>
            <a:r>
              <a:rPr lang="ru-RU" dirty="0" err="1"/>
              <a:t>внутришкольной</a:t>
            </a:r>
            <a:r>
              <a:rPr lang="ru-RU" dirty="0"/>
              <a:t> системы оценки качества образовательных результатов обучающихся.</a:t>
            </a:r>
          </a:p>
          <a:p>
            <a:pPr algn="just"/>
            <a:r>
              <a:rPr lang="ru-RU" dirty="0"/>
              <a:t>Организовать стажировку </a:t>
            </a:r>
            <a:r>
              <a:rPr lang="ru-RU" dirty="0" smtClean="0"/>
              <a:t>учителей </a:t>
            </a:r>
            <a:r>
              <a:rPr lang="ru-RU" dirty="0"/>
              <a:t>начальных классов гимназии и образовательных </a:t>
            </a:r>
            <a:r>
              <a:rPr lang="ru-RU" dirty="0" smtClean="0"/>
              <a:t>организаций–участников </a:t>
            </a:r>
            <a:r>
              <a:rPr lang="ru-RU" dirty="0"/>
              <a:t>сети - по освоению адаптированной электронной программы, являющейся основой </a:t>
            </a:r>
            <a:r>
              <a:rPr lang="ru-RU" dirty="0" err="1"/>
              <a:t>КЭМа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79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948" y="430924"/>
            <a:ext cx="8596668" cy="1320800"/>
          </a:xfrm>
        </p:spPr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0221"/>
            <a:ext cx="8596668" cy="5475889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Объективная оценка индивидуальных образовательных результатов обучающихся начальной школы. </a:t>
            </a:r>
          </a:p>
          <a:p>
            <a:pPr lvl="0"/>
            <a:r>
              <a:rPr lang="ru-RU" dirty="0"/>
              <a:t>Активное участие всех субъектов в процессе мониторинга и оценивания новых образовательных результатов обучающегося начальной школы: учителей, обучающихся, педагогических специалистов, а также родителей.</a:t>
            </a:r>
          </a:p>
          <a:p>
            <a:pPr lvl="0"/>
            <a:r>
              <a:rPr lang="ru-RU" dirty="0"/>
              <a:t>Возможность принятия оперативных педагогических решений для своевременной коррекции содержания образования и форм организации образовательного процесса для каждого обучающегося. </a:t>
            </a:r>
          </a:p>
          <a:p>
            <a:pPr lvl="0"/>
            <a:r>
              <a:rPr lang="ru-RU" dirty="0"/>
              <a:t>Повышение квалификации педагогических работников, в том числе по использованию информационных технологий.</a:t>
            </a:r>
          </a:p>
          <a:p>
            <a:pPr lvl="0"/>
            <a:r>
              <a:rPr lang="ru-RU" dirty="0"/>
              <a:t>Уменьшение трудозатрат учителя при организации мониторинга и оценивания новых образовательных результатов обучающихся.</a:t>
            </a:r>
          </a:p>
          <a:p>
            <a:r>
              <a:rPr lang="ru-RU" dirty="0"/>
              <a:t>Сетевое взаимодействие педагогических коллективов образовательных организаций – участников сети – с целью выявления наиболее эффективных практик по использованию КЭМ в педагогической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51704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Партнеры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183352"/>
          </a:xfrm>
        </p:spPr>
        <p:txBody>
          <a:bodyPr>
            <a:normAutofit/>
          </a:bodyPr>
          <a:lstStyle/>
          <a:p>
            <a:r>
              <a:rPr lang="ru-RU" sz="2800" dirty="0"/>
              <a:t>Управление образования Администрации города Ижевска</a:t>
            </a:r>
          </a:p>
          <a:p>
            <a:r>
              <a:rPr lang="ru-RU" sz="2800" dirty="0"/>
              <a:t>Управление народного образования Администрации муниципального образования «</a:t>
            </a:r>
            <a:r>
              <a:rPr lang="ru-RU" sz="2800" dirty="0" err="1"/>
              <a:t>Вавожский</a:t>
            </a:r>
            <a:r>
              <a:rPr lang="ru-RU" sz="2800" dirty="0"/>
              <a:t> район».</a:t>
            </a:r>
          </a:p>
          <a:p>
            <a:pPr lvl="0"/>
            <a:r>
              <a:rPr lang="ru-RU" sz="2800" dirty="0" smtClean="0"/>
              <a:t>Федеральное </a:t>
            </a:r>
            <a:r>
              <a:rPr lang="ru-RU" sz="2800" dirty="0"/>
              <a:t>государственное бюджетное образовательное учреждение высшего образования «Ижевский государственный технический университет имени М.Т. Калашникова».</a:t>
            </a:r>
          </a:p>
          <a:p>
            <a:r>
              <a:rPr lang="ru-RU" sz="2800" dirty="0" smtClean="0"/>
              <a:t>АОУ </a:t>
            </a:r>
            <a:r>
              <a:rPr lang="ru-RU" sz="2800" dirty="0"/>
              <a:t>ДПО УР «Институт развития образования</a:t>
            </a:r>
            <a:r>
              <a:rPr lang="ru-RU" sz="2800" dirty="0" smtClean="0"/>
              <a:t>»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255624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821</TotalTime>
  <Words>498</Words>
  <Application>Microsoft Office PowerPoint</Application>
  <PresentationFormat>Широкоэкранный</PresentationFormat>
  <Paragraphs>44</Paragraphs>
  <Slides>8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Грань</vt:lpstr>
      <vt:lpstr>1_Грань</vt:lpstr>
      <vt:lpstr>Комплекс электронных модулей  - инструмент формирующего оценивания образовательных результатов обучающихся начальной школы в соответствии с требованиями ФГОС</vt:lpstr>
      <vt:lpstr>Актуальность проекта</vt:lpstr>
      <vt:lpstr>Проблема </vt:lpstr>
      <vt:lpstr>Комплекс электронных модулей (КЭМ)–  это интеграционный инновационный продукт, включающий в себя электронную программу, методики, процедуры, измерители для оценки метапредметных образовательных результатов обучающихся. </vt:lpstr>
      <vt:lpstr>Цель проекта </vt:lpstr>
      <vt:lpstr>Задачи проекта</vt:lpstr>
      <vt:lpstr>Ожидаемые результаты</vt:lpstr>
      <vt:lpstr>Партнеры проекта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 электронных модулей измерения и оценивания новых образовательных результатов</dc:title>
  <dc:creator>Екатерина Яворская</dc:creator>
  <cp:lastModifiedBy>Александра Шудегова</cp:lastModifiedBy>
  <cp:revision>59</cp:revision>
  <dcterms:created xsi:type="dcterms:W3CDTF">2015-10-19T11:25:58Z</dcterms:created>
  <dcterms:modified xsi:type="dcterms:W3CDTF">2017-04-13T09:54:46Z</dcterms:modified>
</cp:coreProperties>
</file>