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5" r:id="rId4"/>
    <p:sldId id="263" r:id="rId5"/>
    <p:sldId id="268" r:id="rId6"/>
    <p:sldId id="261" r:id="rId7"/>
    <p:sldId id="269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C72C7"/>
    <a:srgbClr val="FF0D16"/>
    <a:srgbClr val="0E50A4"/>
    <a:srgbClr val="FF0719"/>
    <a:srgbClr val="FF0C16"/>
    <a:srgbClr val="0C84CC"/>
    <a:srgbClr val="007EC9"/>
    <a:srgbClr val="0ECFD8"/>
    <a:srgbClr val="36A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82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4157296839834094"/>
                  <c:y val="0.1314515053882901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17 </a:t>
                    </a:r>
                    <a:r>
                      <a:rPr lang="ru-RU" sz="1400" dirty="0" smtClean="0"/>
                      <a:t>– онлайн- </a:t>
                    </a:r>
                    <a:r>
                      <a:rPr lang="ru-RU" sz="1400" dirty="0"/>
                      <a:t>консультации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61887822480147"/>
                      <c:h val="0.337767748027996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183287065453936"/>
                  <c:y val="-0.1882268636818131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3 - </a:t>
                    </a:r>
                    <a:r>
                      <a:rPr lang="ru-RU" sz="1400" dirty="0" smtClean="0"/>
                      <a:t>Форумы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18555587313428"/>
                      <c:h val="0.2075825554266580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2066822507083225"/>
                  <c:y val="-5.642469697099271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2 - Статьи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70569422702282103"/>
                  <c:y val="-0.2694578896918431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Электронная площадка сетевого взаимодействия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27302997566486"/>
                      <c:h val="0.4610843239640040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256163786473027"/>
                  <c:y val="4.206164161865289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2 - </a:t>
                    </a:r>
                    <a:r>
                      <a:rPr lang="ru-RU" sz="1400" dirty="0" err="1"/>
                      <a:t>Вебинары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80081515464198"/>
                      <c:h val="0.1522133845593383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23343845222458173"/>
                  <c:y val="0.163170815393066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5 - Семинары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32509135771367"/>
                      <c:h val="0.152213384559338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Лист1!$A$3:$A$8</c:f>
              <c:strCache>
                <c:ptCount val="6"/>
                <c:pt idx="0">
                  <c:v>Дистанционные консультации</c:v>
                </c:pt>
                <c:pt idx="1">
                  <c:v>Форумы</c:v>
                </c:pt>
                <c:pt idx="2">
                  <c:v>Статьи</c:v>
                </c:pt>
                <c:pt idx="3">
                  <c:v>Сайт</c:v>
                </c:pt>
                <c:pt idx="4">
                  <c:v>Вебинары</c:v>
                </c:pt>
                <c:pt idx="5">
                  <c:v>Семинары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17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07231-C972-489A-9F35-B6AB309766C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17ACC3-4E48-45E6-AF8B-B2E3240C9E09}">
      <dgm:prSet phldrT="[Текст]"/>
      <dgm:spPr/>
      <dgm:t>
        <a:bodyPr/>
        <a:lstStyle/>
        <a:p>
          <a:r>
            <a:rPr lang="ru-RU" b="1" dirty="0" smtClean="0"/>
            <a:t>СОШ № 72 </a:t>
          </a:r>
          <a:endParaRPr lang="ru-RU" b="1" dirty="0" smtClean="0"/>
        </a:p>
        <a:p>
          <a:r>
            <a:rPr lang="ru-RU" b="1" dirty="0" smtClean="0"/>
            <a:t>г</a:t>
          </a:r>
          <a:r>
            <a:rPr lang="ru-RU" b="1" dirty="0" smtClean="0"/>
            <a:t>. Ижевск</a:t>
          </a:r>
          <a:endParaRPr lang="ru-RU" b="1" dirty="0"/>
        </a:p>
      </dgm:t>
    </dgm:pt>
    <dgm:pt modelId="{ABDB3F08-6323-4FF0-A1A6-87D26EF36210}" type="parTrans" cxnId="{B85278D8-8FCF-4F99-9400-5CAE3A700213}">
      <dgm:prSet/>
      <dgm:spPr/>
      <dgm:t>
        <a:bodyPr/>
        <a:lstStyle/>
        <a:p>
          <a:endParaRPr lang="ru-RU"/>
        </a:p>
      </dgm:t>
    </dgm:pt>
    <dgm:pt modelId="{19EE489F-2455-488C-878F-19AF60D29776}" type="sibTrans" cxnId="{B85278D8-8FCF-4F99-9400-5CAE3A700213}">
      <dgm:prSet/>
      <dgm:spPr>
        <a:ln w="31750">
          <a:noFill/>
          <a:tailEnd type="none"/>
        </a:ln>
      </dgm:spPr>
      <dgm:t>
        <a:bodyPr/>
        <a:lstStyle/>
        <a:p>
          <a:endParaRPr lang="ru-RU"/>
        </a:p>
      </dgm:t>
    </dgm:pt>
    <dgm:pt modelId="{02FA3069-7C36-4A5C-8248-5209C0894960}">
      <dgm:prSet phldrT="[Текст]"/>
      <dgm:spPr/>
      <dgm:t>
        <a:bodyPr/>
        <a:lstStyle/>
        <a:p>
          <a:r>
            <a:rPr lang="ru-RU" b="1" dirty="0" smtClean="0"/>
            <a:t>СОШ №13 </a:t>
          </a:r>
          <a:endParaRPr lang="ru-RU" b="1" dirty="0" smtClean="0"/>
        </a:p>
        <a:p>
          <a:r>
            <a:rPr lang="ru-RU" b="1" dirty="0" smtClean="0"/>
            <a:t>г</a:t>
          </a:r>
          <a:r>
            <a:rPr lang="ru-RU" b="1" dirty="0" smtClean="0"/>
            <a:t>. Сарапул</a:t>
          </a:r>
          <a:endParaRPr lang="ru-RU" b="1" dirty="0"/>
        </a:p>
      </dgm:t>
    </dgm:pt>
    <dgm:pt modelId="{59F28396-F6DA-4BD4-AA62-9E8668196903}" type="parTrans" cxnId="{DDB560DA-BEE5-4F57-ACF7-3D883376C8D5}">
      <dgm:prSet/>
      <dgm:spPr/>
      <dgm:t>
        <a:bodyPr/>
        <a:lstStyle/>
        <a:p>
          <a:endParaRPr lang="ru-RU"/>
        </a:p>
      </dgm:t>
    </dgm:pt>
    <dgm:pt modelId="{8B9230D0-79E0-466B-A95A-2796ECD5E884}" type="sibTrans" cxnId="{DDB560DA-BEE5-4F57-ACF7-3D883376C8D5}">
      <dgm:prSet/>
      <dgm:spPr>
        <a:ln w="31750">
          <a:noFill/>
          <a:tailEnd type="none"/>
        </a:ln>
      </dgm:spPr>
      <dgm:t>
        <a:bodyPr/>
        <a:lstStyle/>
        <a:p>
          <a:endParaRPr lang="ru-RU"/>
        </a:p>
      </dgm:t>
    </dgm:pt>
    <dgm:pt modelId="{25736B48-4476-40A1-91D0-1E34832D6FDF}">
      <dgm:prSet phldrT="[Текст]"/>
      <dgm:spPr/>
      <dgm:t>
        <a:bodyPr/>
        <a:lstStyle/>
        <a:p>
          <a:r>
            <a:rPr lang="ru-RU" b="1" dirty="0" err="1" smtClean="0"/>
            <a:t>Нордюр-Котьинская</a:t>
          </a:r>
          <a:r>
            <a:rPr lang="ru-RU" b="1" dirty="0" smtClean="0"/>
            <a:t> </a:t>
          </a:r>
          <a:r>
            <a:rPr lang="ru-RU" b="1" dirty="0" smtClean="0"/>
            <a:t> ООШ</a:t>
          </a:r>
          <a:endParaRPr lang="ru-RU" b="1" dirty="0"/>
        </a:p>
      </dgm:t>
    </dgm:pt>
    <dgm:pt modelId="{3B4C2E3E-A86B-4535-AF45-3290B01D54AF}" type="parTrans" cxnId="{D3821384-23F9-48F2-9CCC-DE54D92800DE}">
      <dgm:prSet/>
      <dgm:spPr/>
      <dgm:t>
        <a:bodyPr/>
        <a:lstStyle/>
        <a:p>
          <a:endParaRPr lang="ru-RU"/>
        </a:p>
      </dgm:t>
    </dgm:pt>
    <dgm:pt modelId="{694E42BC-9A2E-4D70-8003-E4B7B20E88C0}" type="sibTrans" cxnId="{D3821384-23F9-48F2-9CCC-DE54D92800DE}">
      <dgm:prSet/>
      <dgm:spPr>
        <a:ln w="31750">
          <a:noFill/>
          <a:tailEnd type="none"/>
        </a:ln>
      </dgm:spPr>
      <dgm:t>
        <a:bodyPr/>
        <a:lstStyle/>
        <a:p>
          <a:endParaRPr lang="ru-RU"/>
        </a:p>
      </dgm:t>
    </dgm:pt>
    <dgm:pt modelId="{28D6606A-7B34-455A-AECB-6ECA49B855A4}">
      <dgm:prSet phldrT="[Текст]"/>
      <dgm:spPr/>
      <dgm:t>
        <a:bodyPr/>
        <a:lstStyle/>
        <a:p>
          <a:r>
            <a:rPr lang="ru-RU" b="1" dirty="0" err="1" smtClean="0"/>
            <a:t>Волипельгинская</a:t>
          </a:r>
          <a:r>
            <a:rPr lang="ru-RU" b="1" dirty="0" smtClean="0"/>
            <a:t> СОШ</a:t>
          </a:r>
          <a:endParaRPr lang="ru-RU" b="1" dirty="0"/>
        </a:p>
      </dgm:t>
    </dgm:pt>
    <dgm:pt modelId="{C2331954-E12D-4626-84F5-C5C3FC8BDCCA}" type="parTrans" cxnId="{1082FAAE-DA95-4A3D-96CD-C22EE7F9A410}">
      <dgm:prSet/>
      <dgm:spPr/>
      <dgm:t>
        <a:bodyPr/>
        <a:lstStyle/>
        <a:p>
          <a:endParaRPr lang="ru-RU"/>
        </a:p>
      </dgm:t>
    </dgm:pt>
    <dgm:pt modelId="{AEFDF75E-6315-4EB6-A8BF-125C6210DE26}" type="sibTrans" cxnId="{1082FAAE-DA95-4A3D-96CD-C22EE7F9A410}">
      <dgm:prSet/>
      <dgm:spPr>
        <a:ln w="31750">
          <a:noFill/>
          <a:tailEnd type="none"/>
        </a:ln>
      </dgm:spPr>
      <dgm:t>
        <a:bodyPr/>
        <a:lstStyle/>
        <a:p>
          <a:endParaRPr lang="ru-RU"/>
        </a:p>
      </dgm:t>
    </dgm:pt>
    <dgm:pt modelId="{3A058870-88DB-4E81-A6D0-03CE0C85E4C2}">
      <dgm:prSet phldrT="[Текст]"/>
      <dgm:spPr/>
      <dgm:t>
        <a:bodyPr/>
        <a:lstStyle/>
        <a:p>
          <a:r>
            <a:rPr lang="ru-RU" b="1" dirty="0" err="1" smtClean="0"/>
            <a:t>Вавожская</a:t>
          </a:r>
          <a:r>
            <a:rPr lang="ru-RU" b="1" dirty="0" smtClean="0"/>
            <a:t> СОШ</a:t>
          </a:r>
          <a:endParaRPr lang="ru-RU" b="1" dirty="0"/>
        </a:p>
      </dgm:t>
    </dgm:pt>
    <dgm:pt modelId="{BED5A42C-22F3-42CC-8707-D6F75D641454}" type="parTrans" cxnId="{18B27DD8-863E-46F9-B0E4-73D8CAA4223F}">
      <dgm:prSet/>
      <dgm:spPr/>
      <dgm:t>
        <a:bodyPr/>
        <a:lstStyle/>
        <a:p>
          <a:endParaRPr lang="ru-RU"/>
        </a:p>
      </dgm:t>
    </dgm:pt>
    <dgm:pt modelId="{C7223E9A-FCE9-4893-9B72-658496EDB933}" type="sibTrans" cxnId="{18B27DD8-863E-46F9-B0E4-73D8CAA4223F}">
      <dgm:prSet/>
      <dgm:spPr>
        <a:ln w="31750">
          <a:noFill/>
          <a:tailEnd type="none"/>
        </a:ln>
      </dgm:spPr>
      <dgm:t>
        <a:bodyPr/>
        <a:lstStyle/>
        <a:p>
          <a:endParaRPr lang="ru-RU"/>
        </a:p>
      </dgm:t>
    </dgm:pt>
    <dgm:pt modelId="{69E3CD5C-ACFF-42E3-8E64-ADF25703E475}" type="pres">
      <dgm:prSet presAssocID="{33507231-C972-489A-9F35-B6AB309766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34B21-A104-4C4A-8938-7BE826081FD4}" type="pres">
      <dgm:prSet presAssocID="{2817ACC3-4E48-45E6-AF8B-B2E3240C9E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C62BE-5605-4C9C-BC44-D73B540D9881}" type="pres">
      <dgm:prSet presAssocID="{2817ACC3-4E48-45E6-AF8B-B2E3240C9E09}" presName="spNode" presStyleCnt="0"/>
      <dgm:spPr/>
    </dgm:pt>
    <dgm:pt modelId="{6429C842-A467-4BA9-9941-BD25C4489167}" type="pres">
      <dgm:prSet presAssocID="{19EE489F-2455-488C-878F-19AF60D2977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596CB13-14BE-486D-A24F-F96F2836ED7D}" type="pres">
      <dgm:prSet presAssocID="{02FA3069-7C36-4A5C-8248-5209C0894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C81E6-FFBA-4867-9940-2B5076FE8C0B}" type="pres">
      <dgm:prSet presAssocID="{02FA3069-7C36-4A5C-8248-5209C0894960}" presName="spNode" presStyleCnt="0"/>
      <dgm:spPr/>
    </dgm:pt>
    <dgm:pt modelId="{9C9349A9-9FC1-4B05-9DB6-BA68820CB29C}" type="pres">
      <dgm:prSet presAssocID="{8B9230D0-79E0-466B-A95A-2796ECD5E88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921EF29-7A1E-44F1-B275-A77AB0B654D4}" type="pres">
      <dgm:prSet presAssocID="{25736B48-4476-40A1-91D0-1E34832D6F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8A2B6-D1D7-4E50-88C1-51EE9FC655A1}" type="pres">
      <dgm:prSet presAssocID="{25736B48-4476-40A1-91D0-1E34832D6FDF}" presName="spNode" presStyleCnt="0"/>
      <dgm:spPr/>
    </dgm:pt>
    <dgm:pt modelId="{8293B913-104B-47BF-B0D6-9D4B073FFB61}" type="pres">
      <dgm:prSet presAssocID="{694E42BC-9A2E-4D70-8003-E4B7B20E88C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04235E4-CDFA-4B05-92F0-60E9D4D77A9E}" type="pres">
      <dgm:prSet presAssocID="{28D6606A-7B34-455A-AECB-6ECA49B855A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9E01F-A6ED-44A1-8825-7CC22B44DC2A}" type="pres">
      <dgm:prSet presAssocID="{28D6606A-7B34-455A-AECB-6ECA49B855A4}" presName="spNode" presStyleCnt="0"/>
      <dgm:spPr/>
    </dgm:pt>
    <dgm:pt modelId="{34246B3A-630B-40EE-A218-B3158CF655BC}" type="pres">
      <dgm:prSet presAssocID="{AEFDF75E-6315-4EB6-A8BF-125C6210DE2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2AF3002-1DDF-40F7-8A74-E4233A1B8BF2}" type="pres">
      <dgm:prSet presAssocID="{3A058870-88DB-4E81-A6D0-03CE0C85E4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9AE99-26DE-48CC-9714-BEA1CD261C49}" type="pres">
      <dgm:prSet presAssocID="{3A058870-88DB-4E81-A6D0-03CE0C85E4C2}" presName="spNode" presStyleCnt="0"/>
      <dgm:spPr/>
    </dgm:pt>
    <dgm:pt modelId="{540E86B5-BD74-475F-842C-A60FF5488878}" type="pres">
      <dgm:prSet presAssocID="{C7223E9A-FCE9-4893-9B72-658496EDB93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A7B2AB7-D824-4247-AA48-5C436A2FFE9A}" type="presOf" srcId="{2817ACC3-4E48-45E6-AF8B-B2E3240C9E09}" destId="{4AF34B21-A104-4C4A-8938-7BE826081FD4}" srcOrd="0" destOrd="0" presId="urn:microsoft.com/office/officeart/2005/8/layout/cycle5"/>
    <dgm:cxn modelId="{D3821384-23F9-48F2-9CCC-DE54D92800DE}" srcId="{33507231-C972-489A-9F35-B6AB309766CB}" destId="{25736B48-4476-40A1-91D0-1E34832D6FDF}" srcOrd="2" destOrd="0" parTransId="{3B4C2E3E-A86B-4535-AF45-3290B01D54AF}" sibTransId="{694E42BC-9A2E-4D70-8003-E4B7B20E88C0}"/>
    <dgm:cxn modelId="{CDAE65A5-1308-4450-9651-717A27927B70}" type="presOf" srcId="{694E42BC-9A2E-4D70-8003-E4B7B20E88C0}" destId="{8293B913-104B-47BF-B0D6-9D4B073FFB61}" srcOrd="0" destOrd="0" presId="urn:microsoft.com/office/officeart/2005/8/layout/cycle5"/>
    <dgm:cxn modelId="{18B27DD8-863E-46F9-B0E4-73D8CAA4223F}" srcId="{33507231-C972-489A-9F35-B6AB309766CB}" destId="{3A058870-88DB-4E81-A6D0-03CE0C85E4C2}" srcOrd="4" destOrd="0" parTransId="{BED5A42C-22F3-42CC-8707-D6F75D641454}" sibTransId="{C7223E9A-FCE9-4893-9B72-658496EDB933}"/>
    <dgm:cxn modelId="{DDB560DA-BEE5-4F57-ACF7-3D883376C8D5}" srcId="{33507231-C972-489A-9F35-B6AB309766CB}" destId="{02FA3069-7C36-4A5C-8248-5209C0894960}" srcOrd="1" destOrd="0" parTransId="{59F28396-F6DA-4BD4-AA62-9E8668196903}" sibTransId="{8B9230D0-79E0-466B-A95A-2796ECD5E884}"/>
    <dgm:cxn modelId="{92E9B158-23BB-4123-9288-0C5AFEE7FD6D}" type="presOf" srcId="{33507231-C972-489A-9F35-B6AB309766CB}" destId="{69E3CD5C-ACFF-42E3-8E64-ADF25703E475}" srcOrd="0" destOrd="0" presId="urn:microsoft.com/office/officeart/2005/8/layout/cycle5"/>
    <dgm:cxn modelId="{3AB712AA-1C2A-42B7-86AC-E1780BB66329}" type="presOf" srcId="{25736B48-4476-40A1-91D0-1E34832D6FDF}" destId="{B921EF29-7A1E-44F1-B275-A77AB0B654D4}" srcOrd="0" destOrd="0" presId="urn:microsoft.com/office/officeart/2005/8/layout/cycle5"/>
    <dgm:cxn modelId="{81008F2F-8970-4E75-942F-D045AD44F605}" type="presOf" srcId="{C7223E9A-FCE9-4893-9B72-658496EDB933}" destId="{540E86B5-BD74-475F-842C-A60FF5488878}" srcOrd="0" destOrd="0" presId="urn:microsoft.com/office/officeart/2005/8/layout/cycle5"/>
    <dgm:cxn modelId="{4241EA9C-20E1-424D-876F-E1E856C51939}" type="presOf" srcId="{02FA3069-7C36-4A5C-8248-5209C0894960}" destId="{E596CB13-14BE-486D-A24F-F96F2836ED7D}" srcOrd="0" destOrd="0" presId="urn:microsoft.com/office/officeart/2005/8/layout/cycle5"/>
    <dgm:cxn modelId="{1082FAAE-DA95-4A3D-96CD-C22EE7F9A410}" srcId="{33507231-C972-489A-9F35-B6AB309766CB}" destId="{28D6606A-7B34-455A-AECB-6ECA49B855A4}" srcOrd="3" destOrd="0" parTransId="{C2331954-E12D-4626-84F5-C5C3FC8BDCCA}" sibTransId="{AEFDF75E-6315-4EB6-A8BF-125C6210DE26}"/>
    <dgm:cxn modelId="{C1E44A7A-BD2D-45BF-8E6D-4E5CC0919928}" type="presOf" srcId="{28D6606A-7B34-455A-AECB-6ECA49B855A4}" destId="{304235E4-CDFA-4B05-92F0-60E9D4D77A9E}" srcOrd="0" destOrd="0" presId="urn:microsoft.com/office/officeart/2005/8/layout/cycle5"/>
    <dgm:cxn modelId="{9B4D8A23-978E-4B82-A531-72F86F999FA9}" type="presOf" srcId="{19EE489F-2455-488C-878F-19AF60D29776}" destId="{6429C842-A467-4BA9-9941-BD25C4489167}" srcOrd="0" destOrd="0" presId="urn:microsoft.com/office/officeart/2005/8/layout/cycle5"/>
    <dgm:cxn modelId="{5E92D4C3-0532-4204-8CA6-D105CE5CF336}" type="presOf" srcId="{3A058870-88DB-4E81-A6D0-03CE0C85E4C2}" destId="{62AF3002-1DDF-40F7-8A74-E4233A1B8BF2}" srcOrd="0" destOrd="0" presId="urn:microsoft.com/office/officeart/2005/8/layout/cycle5"/>
    <dgm:cxn modelId="{1A263CD3-516C-4683-8282-CCB32AD76309}" type="presOf" srcId="{AEFDF75E-6315-4EB6-A8BF-125C6210DE26}" destId="{34246B3A-630B-40EE-A218-B3158CF655BC}" srcOrd="0" destOrd="0" presId="urn:microsoft.com/office/officeart/2005/8/layout/cycle5"/>
    <dgm:cxn modelId="{B85278D8-8FCF-4F99-9400-5CAE3A700213}" srcId="{33507231-C972-489A-9F35-B6AB309766CB}" destId="{2817ACC3-4E48-45E6-AF8B-B2E3240C9E09}" srcOrd="0" destOrd="0" parTransId="{ABDB3F08-6323-4FF0-A1A6-87D26EF36210}" sibTransId="{19EE489F-2455-488C-878F-19AF60D29776}"/>
    <dgm:cxn modelId="{4C9F695A-F625-401A-AF78-656F88EF067F}" type="presOf" srcId="{8B9230D0-79E0-466B-A95A-2796ECD5E884}" destId="{9C9349A9-9FC1-4B05-9DB6-BA68820CB29C}" srcOrd="0" destOrd="0" presId="urn:microsoft.com/office/officeart/2005/8/layout/cycle5"/>
    <dgm:cxn modelId="{9CBDCAA1-75F0-4EC5-8118-5E0DA64EAFB0}" type="presParOf" srcId="{69E3CD5C-ACFF-42E3-8E64-ADF25703E475}" destId="{4AF34B21-A104-4C4A-8938-7BE826081FD4}" srcOrd="0" destOrd="0" presId="urn:microsoft.com/office/officeart/2005/8/layout/cycle5"/>
    <dgm:cxn modelId="{21EAAFCF-160B-4702-9B33-BEC6FBD128E1}" type="presParOf" srcId="{69E3CD5C-ACFF-42E3-8E64-ADF25703E475}" destId="{15FC62BE-5605-4C9C-BC44-D73B540D9881}" srcOrd="1" destOrd="0" presId="urn:microsoft.com/office/officeart/2005/8/layout/cycle5"/>
    <dgm:cxn modelId="{54D27A0C-1A34-4ABC-B922-B974927EC0F5}" type="presParOf" srcId="{69E3CD5C-ACFF-42E3-8E64-ADF25703E475}" destId="{6429C842-A467-4BA9-9941-BD25C4489167}" srcOrd="2" destOrd="0" presId="urn:microsoft.com/office/officeart/2005/8/layout/cycle5"/>
    <dgm:cxn modelId="{ABF44419-8973-42E7-B479-A6213C152CA1}" type="presParOf" srcId="{69E3CD5C-ACFF-42E3-8E64-ADF25703E475}" destId="{E596CB13-14BE-486D-A24F-F96F2836ED7D}" srcOrd="3" destOrd="0" presId="urn:microsoft.com/office/officeart/2005/8/layout/cycle5"/>
    <dgm:cxn modelId="{A4C88442-AEAD-467A-B45B-295EFFD97591}" type="presParOf" srcId="{69E3CD5C-ACFF-42E3-8E64-ADF25703E475}" destId="{D1BC81E6-FFBA-4867-9940-2B5076FE8C0B}" srcOrd="4" destOrd="0" presId="urn:microsoft.com/office/officeart/2005/8/layout/cycle5"/>
    <dgm:cxn modelId="{9EDCF571-6705-41BF-8CD2-E2A118AAA65F}" type="presParOf" srcId="{69E3CD5C-ACFF-42E3-8E64-ADF25703E475}" destId="{9C9349A9-9FC1-4B05-9DB6-BA68820CB29C}" srcOrd="5" destOrd="0" presId="urn:microsoft.com/office/officeart/2005/8/layout/cycle5"/>
    <dgm:cxn modelId="{887AE27F-1DDE-46AF-A1E7-72C264A99916}" type="presParOf" srcId="{69E3CD5C-ACFF-42E3-8E64-ADF25703E475}" destId="{B921EF29-7A1E-44F1-B275-A77AB0B654D4}" srcOrd="6" destOrd="0" presId="urn:microsoft.com/office/officeart/2005/8/layout/cycle5"/>
    <dgm:cxn modelId="{E8B343CA-7DB9-4E76-9F8C-CE386EB3ACE1}" type="presParOf" srcId="{69E3CD5C-ACFF-42E3-8E64-ADF25703E475}" destId="{91C8A2B6-D1D7-4E50-88C1-51EE9FC655A1}" srcOrd="7" destOrd="0" presId="urn:microsoft.com/office/officeart/2005/8/layout/cycle5"/>
    <dgm:cxn modelId="{8F4D3103-541B-4F4E-9F4F-9738D67C10C0}" type="presParOf" srcId="{69E3CD5C-ACFF-42E3-8E64-ADF25703E475}" destId="{8293B913-104B-47BF-B0D6-9D4B073FFB61}" srcOrd="8" destOrd="0" presId="urn:microsoft.com/office/officeart/2005/8/layout/cycle5"/>
    <dgm:cxn modelId="{4A30BCBB-9418-45FB-83BC-534691958572}" type="presParOf" srcId="{69E3CD5C-ACFF-42E3-8E64-ADF25703E475}" destId="{304235E4-CDFA-4B05-92F0-60E9D4D77A9E}" srcOrd="9" destOrd="0" presId="urn:microsoft.com/office/officeart/2005/8/layout/cycle5"/>
    <dgm:cxn modelId="{15C31948-BE54-4EF8-9C71-BD8C4C4623A1}" type="presParOf" srcId="{69E3CD5C-ACFF-42E3-8E64-ADF25703E475}" destId="{F7D9E01F-A6ED-44A1-8825-7CC22B44DC2A}" srcOrd="10" destOrd="0" presId="urn:microsoft.com/office/officeart/2005/8/layout/cycle5"/>
    <dgm:cxn modelId="{B1CE4ACA-CCC3-410C-9DD8-ECE88F07CAED}" type="presParOf" srcId="{69E3CD5C-ACFF-42E3-8E64-ADF25703E475}" destId="{34246B3A-630B-40EE-A218-B3158CF655BC}" srcOrd="11" destOrd="0" presId="urn:microsoft.com/office/officeart/2005/8/layout/cycle5"/>
    <dgm:cxn modelId="{442AB4F6-2C35-4BF8-9CB9-D4E8540FEA9C}" type="presParOf" srcId="{69E3CD5C-ACFF-42E3-8E64-ADF25703E475}" destId="{62AF3002-1DDF-40F7-8A74-E4233A1B8BF2}" srcOrd="12" destOrd="0" presId="urn:microsoft.com/office/officeart/2005/8/layout/cycle5"/>
    <dgm:cxn modelId="{2181C5E9-9AD8-43F2-8647-28F1893228E5}" type="presParOf" srcId="{69E3CD5C-ACFF-42E3-8E64-ADF25703E475}" destId="{C8A9AE99-26DE-48CC-9714-BEA1CD261C49}" srcOrd="13" destOrd="0" presId="urn:microsoft.com/office/officeart/2005/8/layout/cycle5"/>
    <dgm:cxn modelId="{7CEC1B30-39C1-468E-82FA-AE0EE8974049}" type="presParOf" srcId="{69E3CD5C-ACFF-42E3-8E64-ADF25703E475}" destId="{540E86B5-BD74-475F-842C-A60FF5488878}" srcOrd="14" destOrd="0" presId="urn:microsoft.com/office/officeart/2005/8/layout/cycle5"/>
  </dgm:cxnLst>
  <dgm:bg/>
  <dgm:whole>
    <a:ln>
      <a:solidFill>
        <a:schemeClr val="accent1"/>
      </a:solidFill>
      <a:miter lim="800000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4B21-A104-4C4A-8938-7BE826081FD4}">
      <dsp:nvSpPr>
        <dsp:cNvPr id="0" name=""/>
        <dsp:cNvSpPr/>
      </dsp:nvSpPr>
      <dsp:spPr>
        <a:xfrm>
          <a:off x="2102081" y="324"/>
          <a:ext cx="1386827" cy="901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СОШ № 72 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</a:t>
          </a:r>
          <a:r>
            <a:rPr lang="ru-RU" sz="1200" b="1" kern="1200" dirty="0" smtClean="0"/>
            <a:t>. Ижевск</a:t>
          </a:r>
          <a:endParaRPr lang="ru-RU" sz="1200" b="1" kern="1200" dirty="0"/>
        </a:p>
      </dsp:txBody>
      <dsp:txXfrm>
        <a:off x="2146086" y="44329"/>
        <a:ext cx="1298817" cy="813428"/>
      </dsp:txXfrm>
    </dsp:sp>
    <dsp:sp modelId="{6429C842-A467-4BA9-9941-BD25C4489167}">
      <dsp:nvSpPr>
        <dsp:cNvPr id="0" name=""/>
        <dsp:cNvSpPr/>
      </dsp:nvSpPr>
      <dsp:spPr>
        <a:xfrm>
          <a:off x="994637" y="451043"/>
          <a:ext cx="3601715" cy="3601715"/>
        </a:xfrm>
        <a:custGeom>
          <a:avLst/>
          <a:gdLst/>
          <a:ahLst/>
          <a:cxnLst/>
          <a:rect l="0" t="0" r="0" b="0"/>
          <a:pathLst>
            <a:path>
              <a:moveTo>
                <a:pt x="2680030" y="229188"/>
              </a:moveTo>
              <a:arcTo wR="1800857" hR="1800857" stAng="17953328" swAng="1211709"/>
            </a:path>
          </a:pathLst>
        </a:custGeom>
        <a:noFill/>
        <a:ln w="31750" cap="flat" cmpd="sng" algn="ctr">
          <a:noFill/>
          <a:prstDash val="solid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6CB13-14BE-486D-A24F-F96F2836ED7D}">
      <dsp:nvSpPr>
        <dsp:cNvPr id="0" name=""/>
        <dsp:cNvSpPr/>
      </dsp:nvSpPr>
      <dsp:spPr>
        <a:xfrm>
          <a:off x="3814799" y="1244686"/>
          <a:ext cx="1386827" cy="901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СОШ №13 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</a:t>
          </a:r>
          <a:r>
            <a:rPr lang="ru-RU" sz="1200" b="1" kern="1200" dirty="0" smtClean="0"/>
            <a:t>. Сарапул</a:t>
          </a:r>
          <a:endParaRPr lang="ru-RU" sz="1200" b="1" kern="1200" dirty="0"/>
        </a:p>
      </dsp:txBody>
      <dsp:txXfrm>
        <a:off x="3858804" y="1288691"/>
        <a:ext cx="1298817" cy="813428"/>
      </dsp:txXfrm>
    </dsp:sp>
    <dsp:sp modelId="{9C9349A9-9FC1-4B05-9DB6-BA68820CB29C}">
      <dsp:nvSpPr>
        <dsp:cNvPr id="0" name=""/>
        <dsp:cNvSpPr/>
      </dsp:nvSpPr>
      <dsp:spPr>
        <a:xfrm>
          <a:off x="994637" y="451043"/>
          <a:ext cx="3601715" cy="3601715"/>
        </a:xfrm>
        <a:custGeom>
          <a:avLst/>
          <a:gdLst/>
          <a:ahLst/>
          <a:cxnLst/>
          <a:rect l="0" t="0" r="0" b="0"/>
          <a:pathLst>
            <a:path>
              <a:moveTo>
                <a:pt x="3597397" y="1925489"/>
              </a:moveTo>
              <a:arcTo wR="1800857" hR="1800857" stAng="21838106" swAng="1359858"/>
            </a:path>
          </a:pathLst>
        </a:custGeom>
        <a:noFill/>
        <a:ln w="31750" cap="flat" cmpd="sng" algn="ctr">
          <a:noFill/>
          <a:prstDash val="solid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1EF29-7A1E-44F1-B275-A77AB0B654D4}">
      <dsp:nvSpPr>
        <dsp:cNvPr id="0" name=""/>
        <dsp:cNvSpPr/>
      </dsp:nvSpPr>
      <dsp:spPr>
        <a:xfrm>
          <a:off x="3160599" y="3258106"/>
          <a:ext cx="1386827" cy="901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Нордюр-Котьинская</a:t>
          </a:r>
          <a:r>
            <a:rPr lang="ru-RU" sz="1200" b="1" kern="1200" dirty="0" smtClean="0"/>
            <a:t> </a:t>
          </a:r>
          <a:r>
            <a:rPr lang="ru-RU" sz="1200" b="1" kern="1200" dirty="0" smtClean="0"/>
            <a:t> ООШ</a:t>
          </a:r>
          <a:endParaRPr lang="ru-RU" sz="1200" b="1" kern="1200" dirty="0"/>
        </a:p>
      </dsp:txBody>
      <dsp:txXfrm>
        <a:off x="3204604" y="3302111"/>
        <a:ext cx="1298817" cy="813428"/>
      </dsp:txXfrm>
    </dsp:sp>
    <dsp:sp modelId="{8293B913-104B-47BF-B0D6-9D4B073FFB61}">
      <dsp:nvSpPr>
        <dsp:cNvPr id="0" name=""/>
        <dsp:cNvSpPr/>
      </dsp:nvSpPr>
      <dsp:spPr>
        <a:xfrm>
          <a:off x="994637" y="451043"/>
          <a:ext cx="3601715" cy="3601715"/>
        </a:xfrm>
        <a:custGeom>
          <a:avLst/>
          <a:gdLst/>
          <a:ahLst/>
          <a:cxnLst/>
          <a:rect l="0" t="0" r="0" b="0"/>
          <a:pathLst>
            <a:path>
              <a:moveTo>
                <a:pt x="2021909" y="3588097"/>
              </a:moveTo>
              <a:arcTo wR="1800857" hR="1800857" stAng="4976956" swAng="846088"/>
            </a:path>
          </a:pathLst>
        </a:custGeom>
        <a:noFill/>
        <a:ln w="31750" cap="flat" cmpd="sng" algn="ctr">
          <a:noFill/>
          <a:prstDash val="solid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235E4-CDFA-4B05-92F0-60E9D4D77A9E}">
      <dsp:nvSpPr>
        <dsp:cNvPr id="0" name=""/>
        <dsp:cNvSpPr/>
      </dsp:nvSpPr>
      <dsp:spPr>
        <a:xfrm>
          <a:off x="1043563" y="3258106"/>
          <a:ext cx="1386827" cy="901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Волипельгинская</a:t>
          </a:r>
          <a:r>
            <a:rPr lang="ru-RU" sz="1200" b="1" kern="1200" dirty="0" smtClean="0"/>
            <a:t> СОШ</a:t>
          </a:r>
          <a:endParaRPr lang="ru-RU" sz="1200" b="1" kern="1200" dirty="0"/>
        </a:p>
      </dsp:txBody>
      <dsp:txXfrm>
        <a:off x="1087568" y="3302111"/>
        <a:ext cx="1298817" cy="813428"/>
      </dsp:txXfrm>
    </dsp:sp>
    <dsp:sp modelId="{34246B3A-630B-40EE-A218-B3158CF655BC}">
      <dsp:nvSpPr>
        <dsp:cNvPr id="0" name=""/>
        <dsp:cNvSpPr/>
      </dsp:nvSpPr>
      <dsp:spPr>
        <a:xfrm>
          <a:off x="994637" y="451043"/>
          <a:ext cx="3601715" cy="3601715"/>
        </a:xfrm>
        <a:custGeom>
          <a:avLst/>
          <a:gdLst/>
          <a:ahLst/>
          <a:cxnLst/>
          <a:rect l="0" t="0" r="0" b="0"/>
          <a:pathLst>
            <a:path>
              <a:moveTo>
                <a:pt x="191074" y="2608128"/>
              </a:moveTo>
              <a:arcTo wR="1800857" hR="1800857" stAng="9202036" swAng="1359858"/>
            </a:path>
          </a:pathLst>
        </a:custGeom>
        <a:noFill/>
        <a:ln w="31750" cap="flat" cmpd="sng" algn="ctr">
          <a:noFill/>
          <a:prstDash val="solid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F3002-1DDF-40F7-8A74-E4233A1B8BF2}">
      <dsp:nvSpPr>
        <dsp:cNvPr id="0" name=""/>
        <dsp:cNvSpPr/>
      </dsp:nvSpPr>
      <dsp:spPr>
        <a:xfrm>
          <a:off x="389364" y="1244686"/>
          <a:ext cx="1386827" cy="901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Вавожская</a:t>
          </a:r>
          <a:r>
            <a:rPr lang="ru-RU" sz="1200" b="1" kern="1200" dirty="0" smtClean="0"/>
            <a:t> СОШ</a:t>
          </a:r>
          <a:endParaRPr lang="ru-RU" sz="1200" b="1" kern="1200" dirty="0"/>
        </a:p>
      </dsp:txBody>
      <dsp:txXfrm>
        <a:off x="433369" y="1288691"/>
        <a:ext cx="1298817" cy="813428"/>
      </dsp:txXfrm>
    </dsp:sp>
    <dsp:sp modelId="{540E86B5-BD74-475F-842C-A60FF5488878}">
      <dsp:nvSpPr>
        <dsp:cNvPr id="0" name=""/>
        <dsp:cNvSpPr/>
      </dsp:nvSpPr>
      <dsp:spPr>
        <a:xfrm>
          <a:off x="994637" y="451043"/>
          <a:ext cx="3601715" cy="3601715"/>
        </a:xfrm>
        <a:custGeom>
          <a:avLst/>
          <a:gdLst/>
          <a:ahLst/>
          <a:cxnLst/>
          <a:rect l="0" t="0" r="0" b="0"/>
          <a:pathLst>
            <a:path>
              <a:moveTo>
                <a:pt x="433164" y="629318"/>
              </a:moveTo>
              <a:arcTo wR="1800857" hR="1800857" stAng="13234963" swAng="1211709"/>
            </a:path>
          </a:pathLst>
        </a:custGeom>
        <a:noFill/>
        <a:ln w="31750" cap="flat" cmpd="sng" algn="ctr">
          <a:noFill/>
          <a:prstDash val="solid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B278-8C12-449A-A925-99EFC842FB64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5CC3-2321-45AE-BA52-F3AE71379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0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7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9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2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openxmlformats.org/officeDocument/2006/relationships/image" Target="../media/image7.em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092" y="1571612"/>
            <a:ext cx="8429684" cy="2081199"/>
          </a:xfrm>
        </p:spPr>
        <p:txBody>
          <a:bodyPr/>
          <a:lstStyle/>
          <a:p>
            <a:pPr marL="182563" indent="0" algn="l"/>
            <a:r>
              <a:rPr lang="ru-RU" sz="2400" dirty="0">
                <a:solidFill>
                  <a:srgbClr val="0070C0"/>
                </a:solidFill>
                <a:latin typeface="+mn-lt"/>
              </a:rPr>
              <a:t>ВНЕДРЕНИЕ КОМПЛЕКСА ЭЛЕКТРОННЫХ МОДУЛЕЙ ДЛЯ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ОЦЕНКИ МЕТАПРЕДМЕТНЫХ ОБРАЗОВАТЕЛЬНЫХ РЕЗУЛЬТАТОВ ОБУЧАЮЩИХСЯ В ОБРАЗОВАТЕЛЬНЫХ ОРГАНИЗАЦИЯХ</a:t>
            </a:r>
            <a:endParaRPr lang="ru-RU" sz="2400" dirty="0">
              <a:solidFill>
                <a:srgbClr val="007EC9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648" y="321297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автономное общеобразовательное </a:t>
            </a:r>
            <a:r>
              <a:rPr lang="ru-RU" dirty="0"/>
              <a:t>учреждение </a:t>
            </a:r>
            <a:r>
              <a:rPr lang="ru-RU" dirty="0" smtClean="0"/>
              <a:t>«Гимназия № 56» города Ижевска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Удмуртская Республика, г. Ижевск, ул. Удмуртская, д. 230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Email:</a:t>
            </a:r>
            <a:r>
              <a:rPr lang="ru-RU" dirty="0" smtClean="0"/>
              <a:t> </a:t>
            </a:r>
            <a:r>
              <a:rPr lang="en-US" i="1" dirty="0" smtClean="0"/>
              <a:t>post@labore.ru</a:t>
            </a:r>
            <a:endParaRPr lang="en-US" i="1" dirty="0"/>
          </a:p>
          <a:p>
            <a:endParaRPr lang="en-US" dirty="0"/>
          </a:p>
          <a:p>
            <a:r>
              <a:rPr lang="ru-RU" dirty="0" smtClean="0"/>
              <a:t>Телефон</a:t>
            </a:r>
            <a:r>
              <a:rPr lang="en-US" dirty="0" smtClean="0"/>
              <a:t> (3412) 43 34 83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878732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21" y="4092907"/>
            <a:ext cx="278685" cy="278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40" y="4636190"/>
            <a:ext cx="278685" cy="278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39" y="5179473"/>
            <a:ext cx="278685" cy="2786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18" y="3261058"/>
            <a:ext cx="278685" cy="2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СУТЬ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15422" y="1500174"/>
            <a:ext cx="6482718" cy="160840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  <a:defRPr/>
            </a:pPr>
            <a:r>
              <a:rPr lang="ru-RU" sz="1800" dirty="0" smtClean="0"/>
              <a:t>   Создание </a:t>
            </a:r>
            <a:r>
              <a:rPr lang="ru-RU" sz="1800" dirty="0"/>
              <a:t>сети школ для внедрения </a:t>
            </a:r>
            <a:r>
              <a:rPr lang="ru-RU" sz="1800" dirty="0" smtClean="0"/>
              <a:t>комплекса электронных модулей (КЭМ) с целью подтвердить универсальность  и эффективность комплекса, </a:t>
            </a:r>
            <a:r>
              <a:rPr lang="ru-RU" sz="1800" dirty="0"/>
              <a:t>как инструмента оценивания </a:t>
            </a:r>
            <a:r>
              <a:rPr lang="ru-RU" sz="1800" dirty="0" err="1"/>
              <a:t>метапредметных</a:t>
            </a:r>
            <a:r>
              <a:rPr lang="ru-RU" sz="1800" dirty="0"/>
              <a:t> образовательных результатов </a:t>
            </a:r>
            <a:r>
              <a:rPr lang="ru-RU" sz="1800" dirty="0" smtClean="0"/>
              <a:t>обучающихся</a:t>
            </a:r>
            <a:r>
              <a:rPr lang="ru-RU" sz="1800" dirty="0"/>
              <a:t>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1892" y="928670"/>
            <a:ext cx="221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05" y="1628800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66669" y="3108580"/>
            <a:ext cx="6370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КЭМ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интеграционный инновационный продукт, включающий в себя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электронную программу, методики, процедуры, измерители для оценки метапредметных образовательных результатов обучающихся.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КЭМ позволяет автоматизировать систему сбора, обработки и анализа информации для повышения объективности оценки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метапредметных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образовательных результатов обучающегося и динамики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изменения при снижении трудозатрат учителя по обработке и аналитике полученных данных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32" y="1700808"/>
            <a:ext cx="302101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ЦЕЛИ 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0708" y="1125018"/>
            <a:ext cx="179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2C72C7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36" y="605525"/>
            <a:ext cx="1107289" cy="1285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8256" y="2156188"/>
            <a:ext cx="117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Цель</a:t>
            </a:r>
            <a:endParaRPr lang="ru-RU" sz="3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8" y="1500752"/>
            <a:ext cx="1152128" cy="1337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522" y="2676212"/>
            <a:ext cx="370736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 fontAlgn="base">
              <a:lnSpc>
                <a:spcPct val="170000"/>
              </a:lnSpc>
              <a:buClr>
                <a:srgbClr val="367993"/>
              </a:buClr>
              <a:buSzPct val="130000"/>
            </a:pPr>
            <a:r>
              <a:rPr lang="ru-RU" dirty="0" smtClean="0">
                <a:solidFill>
                  <a:srgbClr val="002060"/>
                </a:solidFill>
              </a:rPr>
              <a:t>Создание сети школ для внедрения комплекса электронных модулей оценки метапредметных результатов обучающихся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44888" y="1771349"/>
            <a:ext cx="58326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Организация сетевого взаимодействия ОО на принципах открытости, вариативности, многозначности и гибкости с использованием средств телекоммуникаций;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Развитие современных управленческих механизмов, используя инновационные подходы в организации содержания образования для обеспечения эффективного внедрения КЭМ в общеобразовательных организациях - участниках сети;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Создание материально-технической базы, необходимой для внедрения КЭМ в общеобразовательных организациях - участниках сети;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Создание и развитие сетевой научно-образовательной, творческой среды, способствующей повышению квалификации педагогических работников образовательных организаций;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9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9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ЦЕЛЕВАЯ АУДИТОРИЯ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81364" y="2071678"/>
            <a:ext cx="6286544" cy="2365434"/>
          </a:xfrm>
        </p:spPr>
        <p:txBody>
          <a:bodyPr>
            <a:noAutofit/>
          </a:bodyPr>
          <a:lstStyle/>
          <a:p>
            <a:pPr indent="12700">
              <a:buNone/>
            </a:pPr>
            <a:r>
              <a:rPr lang="ru-RU" sz="1800" b="1" dirty="0" smtClean="0"/>
              <a:t>Целевые группы</a:t>
            </a:r>
            <a:r>
              <a:rPr lang="ru-RU" sz="1800" dirty="0" smtClean="0"/>
              <a:t>, на которые ориентированы основные эффекты внедрения КЭМ: обучающиеся основной школы, родители, педагоги, администрация образовательных организаций.</a:t>
            </a:r>
          </a:p>
          <a:p>
            <a:pPr indent="12700">
              <a:buNone/>
            </a:pPr>
            <a:endParaRPr lang="ru-RU" sz="900" dirty="0" smtClean="0"/>
          </a:p>
          <a:p>
            <a:pPr indent="12700">
              <a:buNone/>
            </a:pPr>
            <a:r>
              <a:rPr lang="ru-RU" sz="1800" b="1" dirty="0" smtClean="0"/>
              <a:t>Целевые аудитории </a:t>
            </a:r>
            <a:r>
              <a:rPr lang="ru-RU" sz="1800" dirty="0" smtClean="0"/>
              <a:t>– руководители и педагогические работники, родители обучающихся образовательных организаций – участников сети, внедряющих КЭМ и совершенствующих систему оценки качества метапредметных образовательных результатов обучающихся.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0058" y="1571612"/>
            <a:ext cx="439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Целевая аудитория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" y="1714489"/>
            <a:ext cx="2837676" cy="27860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8488" y="1928802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07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87126" y="1052025"/>
            <a:ext cx="3816424" cy="44287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Сеть новаторских школ</a:t>
            </a:r>
            <a:endParaRPr lang="ru-RU" sz="24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10177630"/>
              </p:ext>
            </p:extLst>
          </p:nvPr>
        </p:nvGraphicFramePr>
        <p:xfrm>
          <a:off x="4083635" y="1585760"/>
          <a:ext cx="5590991" cy="421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40685" y="400569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Гимназия №56</a:t>
            </a:r>
            <a:endParaRPr lang="ru-RU" dirty="0"/>
          </a:p>
        </p:txBody>
      </p:sp>
      <p:pic>
        <p:nvPicPr>
          <p:cNvPr id="16" name="Picture 11" descr="C:\Users\makarova_ov\Pictures\августовска 2016\Рисунок1.png"/>
          <p:cNvPicPr>
            <a:picLocks noChangeAspect="1" noChangeArrowheads="1"/>
          </p:cNvPicPr>
          <p:nvPr/>
        </p:nvPicPr>
        <p:blipFill rotWithShape="1">
          <a:blip r:embed="rId10" cstate="screen">
            <a:extLst/>
          </a:blip>
          <a:srcRect/>
          <a:stretch/>
        </p:blipFill>
        <p:spPr bwMode="auto">
          <a:xfrm>
            <a:off x="9129464" y="216030"/>
            <a:ext cx="642422" cy="642942"/>
          </a:xfrm>
          <a:prstGeom prst="flowChartConnector">
            <a:avLst/>
          </a:prstGeom>
          <a:noFill/>
          <a:extLst/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6879130" y="2492896"/>
            <a:ext cx="10001" cy="68355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497795" y="3176452"/>
            <a:ext cx="565930" cy="3843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37613" y="3418525"/>
            <a:ext cx="599974" cy="28447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883795" y="4372367"/>
            <a:ext cx="469761" cy="69989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497795" y="4343170"/>
            <a:ext cx="495427" cy="69989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0506" y="1700808"/>
            <a:ext cx="38050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Эффективное использование КЭМ </a:t>
            </a:r>
            <a:r>
              <a:rPr lang="ru-RU" sz="1600" dirty="0"/>
              <a:t>как инструмента </a:t>
            </a:r>
            <a:r>
              <a:rPr lang="ru-RU" sz="1600" dirty="0" err="1"/>
              <a:t>внутришкольной</a:t>
            </a:r>
            <a:r>
              <a:rPr lang="ru-RU" sz="1600" dirty="0"/>
              <a:t> системы оценки качества образовательных </a:t>
            </a:r>
            <a:r>
              <a:rPr lang="ru-RU" sz="1600" dirty="0" smtClean="0"/>
              <a:t>результатов обучающихся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Ф</a:t>
            </a:r>
            <a:r>
              <a:rPr lang="ru-RU" sz="1600" dirty="0" smtClean="0"/>
              <a:t>ормирование </a:t>
            </a:r>
            <a:r>
              <a:rPr lang="ru-RU" sz="1600" dirty="0"/>
              <a:t>банка образовательных ресурсов, в том числе сетевых, для реализации индивидуальной образовательной траектории обучающегося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Повышение </a:t>
            </a:r>
            <a:r>
              <a:rPr lang="ru-RU" sz="1600" dirty="0"/>
              <a:t>профессионального уровня педагогов сети новаторских школ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</a:t>
            </a:r>
            <a:r>
              <a:rPr lang="ru-RU" sz="1600" dirty="0" smtClean="0"/>
              <a:t>нициирование </a:t>
            </a:r>
            <a:r>
              <a:rPr lang="ru-RU" sz="1600" dirty="0"/>
              <a:t>инновационной деятельности педагогических коллективов </a:t>
            </a:r>
            <a:r>
              <a:rPr lang="ru-RU" sz="1600" dirty="0" smtClean="0"/>
              <a:t>- </a:t>
            </a:r>
            <a:r>
              <a:rPr lang="ru-RU" sz="1600" dirty="0"/>
              <a:t>участников сети</a:t>
            </a:r>
          </a:p>
          <a:p>
            <a:endParaRPr lang="ru-RU" sz="1600" dirty="0"/>
          </a:p>
        </p:txBody>
      </p:sp>
      <p:pic>
        <p:nvPicPr>
          <p:cNvPr id="15" name="Picture 16" descr="http://www.izh.ru/res_ru/0_image_16497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39392" y="3155560"/>
            <a:ext cx="1522553" cy="857256"/>
          </a:xfrm>
          <a:prstGeom prst="round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10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981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179" y="4553964"/>
            <a:ext cx="2191108" cy="1368152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Электронная площадка для сетевого взаимодействия ОО УР </a:t>
            </a:r>
            <a:r>
              <a:rPr lang="en-US" sz="1600" b="1" i="1" dirty="0" smtClean="0">
                <a:solidFill>
                  <a:srgbClr val="002060"/>
                </a:solidFill>
              </a:rPr>
              <a:t>Innonet.labore.ru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79" y="4102153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</a:t>
            </a:r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проекта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38080" y="1965310"/>
            <a:ext cx="1656184" cy="1808584"/>
            <a:chOff x="949936" y="1910445"/>
            <a:chExt cx="1656184" cy="1808584"/>
          </a:xfrm>
        </p:grpSpPr>
        <p:sp>
          <p:nvSpPr>
            <p:cNvPr id="4" name="Овал 3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81347" y="3229211"/>
                <a:ext cx="445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2936776" y="1921334"/>
            <a:ext cx="1656184" cy="1808584"/>
            <a:chOff x="3224808" y="1910445"/>
            <a:chExt cx="1656184" cy="1808584"/>
          </a:xfrm>
        </p:grpSpPr>
        <p:sp>
          <p:nvSpPr>
            <p:cNvPr id="9" name="Овал 8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5208959" y="1965310"/>
            <a:ext cx="1656184" cy="1808584"/>
            <a:chOff x="949936" y="1910445"/>
            <a:chExt cx="1656184" cy="1808584"/>
          </a:xfrm>
        </p:grpSpPr>
        <p:sp>
          <p:nvSpPr>
            <p:cNvPr id="19" name="Овал 18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7473280" y="1844824"/>
            <a:ext cx="1656184" cy="1808584"/>
            <a:chOff x="3224808" y="1910445"/>
            <a:chExt cx="1656184" cy="1808584"/>
          </a:xfrm>
        </p:grpSpPr>
        <p:sp>
          <p:nvSpPr>
            <p:cNvPr id="24" name="Овал 23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</p:grpSp>
      <p:sp>
        <p:nvSpPr>
          <p:cNvPr id="28" name="Объект 2"/>
          <p:cNvSpPr txBox="1">
            <a:spLocks/>
          </p:cNvSpPr>
          <p:nvPr/>
        </p:nvSpPr>
        <p:spPr>
          <a:xfrm>
            <a:off x="2709815" y="4554764"/>
            <a:ext cx="219110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Вебинары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Семинары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Дистанционные и онлайн </a:t>
            </a:r>
            <a:r>
              <a:rPr lang="ru-RU" sz="1600" dirty="0" smtClean="0">
                <a:solidFill>
                  <a:srgbClr val="002060"/>
                </a:solidFill>
              </a:rPr>
              <a:t>консультации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 Форумы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770268" y="4139008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008404" y="4553964"/>
            <a:ext cx="219110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Разработка методических материалов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Статьи в СМИ и научно-методическом издании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0876" y="4147568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84583" y="4553964"/>
            <a:ext cx="219110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Создание и развитие сетевой научно-образовательной, творческой среды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225886" y="4147568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2360712" y="2749252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95171" y="272988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969224" y="273750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Work\Prodject\Презентация Ирина Брацун\01\Иконки\noun_586844_cc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7" y="2266101"/>
            <a:ext cx="907393" cy="11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Prodject\Презентация Ирина Брацун\01\Иконки\05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71" y="2241555"/>
            <a:ext cx="954312" cy="11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ork\Prodject\Презентация Ирина Брацун\01\Иконки\04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54" y="2195782"/>
            <a:ext cx="885552" cy="11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04">
            <a:off x="1005843" y="2412404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808" y="215786"/>
            <a:ext cx="8453794" cy="69293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ВНЕДРЕНИЕ РЕЗУЛЬТАТОВ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69591" y="1330940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217646"/>
            <a:ext cx="688996" cy="529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2920" y="1240996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организовано сетевое взаимодействие и обмен опытом по проблемам и успешным практикам внедрения КЭМ.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ведется консультационное методическое и техническое сопровождение внедрения КЭМ. </a:t>
            </a:r>
          </a:p>
          <a:p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73854032"/>
              </p:ext>
            </p:extLst>
          </p:nvPr>
        </p:nvGraphicFramePr>
        <p:xfrm>
          <a:off x="4241599" y="2666554"/>
          <a:ext cx="4765131" cy="385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72" y="1946679"/>
            <a:ext cx="4104456" cy="39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1612</TotalTime>
  <Words>457</Words>
  <Application>Microsoft Office PowerPoint</Application>
  <PresentationFormat>Лист A4 (210x297 мм)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Georgia</vt:lpstr>
      <vt:lpstr>Myriad Pro</vt:lpstr>
      <vt:lpstr>Wingdings</vt:lpstr>
      <vt:lpstr>Wingdings 3</vt:lpstr>
      <vt:lpstr>Воздушный поток</vt:lpstr>
      <vt:lpstr>ВНЕДРЕНИЕ КОМПЛЕКСА ЭЛЕКТРОННЫХ МОДУЛЕЙ ДЛЯ ОЦЕНКИ МЕТАПРЕДМЕТНЫХ ОБРАЗОВАТЕЛЬНЫХ РЕЗУЛЬТАТОВ ОБУЧАЮЩИХСЯ В ОБРАЗОВАТЕЛЬНЫХ ОРГАНИЗАЦИЯХ</vt:lpstr>
      <vt:lpstr>СУТЬ ПРОЕКТА</vt:lpstr>
      <vt:lpstr>ЦЕЛИ И ЗАДАЧИ ПРОЕКТА</vt:lpstr>
      <vt:lpstr>ЦЕЛЕВАЯ АУДИТОРИЯ ПРОЕКТА</vt:lpstr>
      <vt:lpstr>ОЖИДАЕМЫЕ РЕЗУЛЬТАТЫ ПРОЕКТА</vt:lpstr>
      <vt:lpstr>ТЕКУЩИЕ РЕЗУЛЬТАТЫ ПРОЕКТА</vt:lpstr>
      <vt:lpstr>ВНЕДРЕНИЕ РЕЗУЛЬТАТОВ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Екатерина Яворская</cp:lastModifiedBy>
  <cp:revision>114</cp:revision>
  <dcterms:created xsi:type="dcterms:W3CDTF">2016-10-25T07:20:22Z</dcterms:created>
  <dcterms:modified xsi:type="dcterms:W3CDTF">2016-11-07T14:34:54Z</dcterms:modified>
</cp:coreProperties>
</file>